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56" r:id="rId3"/>
    <p:sldId id="265" r:id="rId4"/>
    <p:sldId id="267" r:id="rId5"/>
    <p:sldId id="257" r:id="rId6"/>
    <p:sldId id="258" r:id="rId7"/>
    <p:sldId id="269" r:id="rId8"/>
    <p:sldId id="266" r:id="rId9"/>
    <p:sldId id="268" r:id="rId10"/>
    <p:sldId id="271" r:id="rId11"/>
    <p:sldId id="270" r:id="rId12"/>
    <p:sldId id="264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9FFF"/>
    <a:srgbClr val="E8FEEE"/>
    <a:srgbClr val="95D4FD"/>
    <a:srgbClr val="A3FBAB"/>
    <a:srgbClr val="E7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1AAFA8-5BB7-444B-8D8F-D04059F61E3D}" v="11" dt="2022-06-14T19:54:33.6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42-44E0-9D25-91357D4A3D9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42-44E0-9D25-91357D4A3D9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42-44E0-9D25-91357D4A3D9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442-44E0-9D25-91357D4A3D9C}"/>
              </c:ext>
            </c:extLst>
          </c:dPt>
          <c:cat>
            <c:strRef>
              <c:f>Hoja1!$B$2:$B$5</c:f>
              <c:strCache>
                <c:ptCount val="4"/>
                <c:pt idx="0">
                  <c:v>MDF</c:v>
                </c:pt>
                <c:pt idx="1">
                  <c:v>Melaminico</c:v>
                </c:pt>
                <c:pt idx="2">
                  <c:v>Panel yeso</c:v>
                </c:pt>
                <c:pt idx="3">
                  <c:v>Super board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42-44E0-9D25-91357D4A3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732908706919795E-2"/>
          <c:y val="0.76117013547810608"/>
          <c:w val="0.92184858401805247"/>
          <c:h val="0.216730167044130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18-43F5-917C-FF66309C6B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18-43F5-917C-FF66309C6B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18-43F5-917C-FF66309C6B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C18-43F5-917C-FF66309C6B85}"/>
              </c:ext>
            </c:extLst>
          </c:dPt>
          <c:cat>
            <c:strRef>
              <c:f>'Hoja1 (2)'!$B$2:$B$5</c:f>
              <c:strCache>
                <c:ptCount val="4"/>
                <c:pt idx="0">
                  <c:v>215*244*1,5</c:v>
                </c:pt>
                <c:pt idx="1">
                  <c:v>183*244*1,5</c:v>
                </c:pt>
                <c:pt idx="2">
                  <c:v>122*244*0,5</c:v>
                </c:pt>
                <c:pt idx="3">
                  <c:v>122*244*1,5</c:v>
                </c:pt>
              </c:strCache>
            </c:strRef>
          </c:cat>
          <c:val>
            <c:numRef>
              <c:f>'Hoja1 (2)'!$C$2:$C$5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C18-43F5-917C-FF66309C6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819031690601899E-2"/>
          <c:y val="0.76584999315309787"/>
          <c:w val="0.92900332194966684"/>
          <c:h val="0.2007055235188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4E31CE-574F-4035-95AA-A0B20FC9DA2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68BF008-4E4F-4BC5-90A5-E0595CAE8199}">
      <dgm:prSet phldrT="[Texto]"/>
      <dgm:spPr/>
      <dgm:t>
        <a:bodyPr/>
        <a:lstStyle/>
        <a:p>
          <a:r>
            <a:rPr lang="es-ES" dirty="0"/>
            <a:t>S1</a:t>
          </a:r>
        </a:p>
      </dgm:t>
    </dgm:pt>
    <dgm:pt modelId="{70E994B6-EAEA-4759-AD8D-E842C330E1B3}" type="parTrans" cxnId="{14F15D36-40C6-4FBD-91EF-D6FEED407579}">
      <dgm:prSet/>
      <dgm:spPr/>
      <dgm:t>
        <a:bodyPr/>
        <a:lstStyle/>
        <a:p>
          <a:endParaRPr lang="es-ES"/>
        </a:p>
      </dgm:t>
    </dgm:pt>
    <dgm:pt modelId="{AEAAC70F-1225-4D43-93BF-01EC48A3CC0C}" type="sibTrans" cxnId="{14F15D36-40C6-4FBD-91EF-D6FEED407579}">
      <dgm:prSet/>
      <dgm:spPr/>
      <dgm:t>
        <a:bodyPr/>
        <a:lstStyle/>
        <a:p>
          <a:endParaRPr lang="es-ES"/>
        </a:p>
      </dgm:t>
    </dgm:pt>
    <dgm:pt modelId="{8465D246-FD42-440F-AD90-EC5348DB4BCC}">
      <dgm:prSet phldrT="[Texto]"/>
      <dgm:spPr/>
      <dgm:t>
        <a:bodyPr/>
        <a:lstStyle/>
        <a:p>
          <a:r>
            <a:rPr lang="es-ES" dirty="0"/>
            <a:t>Empatizar.</a:t>
          </a:r>
        </a:p>
      </dgm:t>
    </dgm:pt>
    <dgm:pt modelId="{FF944192-E5FF-4C73-A33E-C7403CEF2329}" type="parTrans" cxnId="{1A28B3DD-4FC2-449D-8674-6B9360657C68}">
      <dgm:prSet/>
      <dgm:spPr/>
      <dgm:t>
        <a:bodyPr/>
        <a:lstStyle/>
        <a:p>
          <a:endParaRPr lang="es-ES"/>
        </a:p>
      </dgm:t>
    </dgm:pt>
    <dgm:pt modelId="{93D8AC45-E4EA-4FAE-868B-45C7C62CCF07}" type="sibTrans" cxnId="{1A28B3DD-4FC2-449D-8674-6B9360657C68}">
      <dgm:prSet/>
      <dgm:spPr/>
      <dgm:t>
        <a:bodyPr/>
        <a:lstStyle/>
        <a:p>
          <a:endParaRPr lang="es-ES"/>
        </a:p>
      </dgm:t>
    </dgm:pt>
    <dgm:pt modelId="{C99CAE5C-9FC6-4AC9-A229-897EC6CD5115}">
      <dgm:prSet phldrT="[Texto]"/>
      <dgm:spPr/>
      <dgm:t>
        <a:bodyPr/>
        <a:lstStyle/>
        <a:p>
          <a:r>
            <a:rPr lang="es-ES" dirty="0"/>
            <a:t>Dar a conocer sobre la investigación.</a:t>
          </a:r>
        </a:p>
      </dgm:t>
    </dgm:pt>
    <dgm:pt modelId="{CB2FFD85-427C-4A3A-A695-184DFEFF05C1}" type="parTrans" cxnId="{73AB2658-0F02-4BD5-A3AF-E331214C2D88}">
      <dgm:prSet/>
      <dgm:spPr/>
      <dgm:t>
        <a:bodyPr/>
        <a:lstStyle/>
        <a:p>
          <a:endParaRPr lang="es-ES"/>
        </a:p>
      </dgm:t>
    </dgm:pt>
    <dgm:pt modelId="{4A92E6B4-56F6-4146-AC87-4B880A788914}" type="sibTrans" cxnId="{73AB2658-0F02-4BD5-A3AF-E331214C2D88}">
      <dgm:prSet/>
      <dgm:spPr/>
      <dgm:t>
        <a:bodyPr/>
        <a:lstStyle/>
        <a:p>
          <a:endParaRPr lang="es-ES"/>
        </a:p>
      </dgm:t>
    </dgm:pt>
    <dgm:pt modelId="{4B2FFF28-159F-4001-935F-EE3DCE2CD53E}">
      <dgm:prSet phldrT="[Texto]"/>
      <dgm:spPr/>
      <dgm:t>
        <a:bodyPr/>
        <a:lstStyle/>
        <a:p>
          <a:r>
            <a:rPr lang="es-ES" dirty="0"/>
            <a:t>S2</a:t>
          </a:r>
        </a:p>
      </dgm:t>
    </dgm:pt>
    <dgm:pt modelId="{79076708-E95B-4405-A6E0-36BF21BC9FBF}" type="parTrans" cxnId="{F4A70E37-2D85-44DE-BB05-0C7112F5F3E5}">
      <dgm:prSet/>
      <dgm:spPr/>
      <dgm:t>
        <a:bodyPr/>
        <a:lstStyle/>
        <a:p>
          <a:endParaRPr lang="es-ES"/>
        </a:p>
      </dgm:t>
    </dgm:pt>
    <dgm:pt modelId="{BA8BEA08-25E7-4515-8EF2-0AB100DEB20E}" type="sibTrans" cxnId="{F4A70E37-2D85-44DE-BB05-0C7112F5F3E5}">
      <dgm:prSet/>
      <dgm:spPr/>
      <dgm:t>
        <a:bodyPr/>
        <a:lstStyle/>
        <a:p>
          <a:endParaRPr lang="es-ES"/>
        </a:p>
      </dgm:t>
    </dgm:pt>
    <dgm:pt modelId="{24A02EE6-D2CD-404E-9FBB-C53BF65352A3}">
      <dgm:prSet phldrT="[Texto]"/>
      <dgm:spPr/>
      <dgm:t>
        <a:bodyPr/>
        <a:lstStyle/>
        <a:p>
          <a:r>
            <a:rPr lang="es-ES" dirty="0"/>
            <a:t>Datos de la empresa encuestada.</a:t>
          </a:r>
        </a:p>
      </dgm:t>
    </dgm:pt>
    <dgm:pt modelId="{04EE579D-A6D5-42BF-885A-E2780A9974CB}" type="parTrans" cxnId="{A3BF5BA0-8FF9-437D-BB12-68D0090C126A}">
      <dgm:prSet/>
      <dgm:spPr/>
      <dgm:t>
        <a:bodyPr/>
        <a:lstStyle/>
        <a:p>
          <a:endParaRPr lang="es-ES"/>
        </a:p>
      </dgm:t>
    </dgm:pt>
    <dgm:pt modelId="{B2E81872-27BD-411C-BC8A-12C873E19660}" type="sibTrans" cxnId="{A3BF5BA0-8FF9-437D-BB12-68D0090C126A}">
      <dgm:prSet/>
      <dgm:spPr/>
      <dgm:t>
        <a:bodyPr/>
        <a:lstStyle/>
        <a:p>
          <a:endParaRPr lang="es-ES"/>
        </a:p>
      </dgm:t>
    </dgm:pt>
    <dgm:pt modelId="{9578DFAB-FACB-486F-981B-4D3C3E1F3253}">
      <dgm:prSet phldrT="[Texto]"/>
      <dgm:spPr/>
      <dgm:t>
        <a:bodyPr/>
        <a:lstStyle/>
        <a:p>
          <a:r>
            <a:rPr lang="es-ES" dirty="0"/>
            <a:t>Contactos.</a:t>
          </a:r>
        </a:p>
      </dgm:t>
    </dgm:pt>
    <dgm:pt modelId="{5A6EDC1C-3F2C-4AD8-BEED-F98E5EEE30A9}" type="parTrans" cxnId="{3C9B010B-887D-4B88-95AC-540A52AA0BB0}">
      <dgm:prSet/>
      <dgm:spPr/>
      <dgm:t>
        <a:bodyPr/>
        <a:lstStyle/>
        <a:p>
          <a:endParaRPr lang="es-ES"/>
        </a:p>
      </dgm:t>
    </dgm:pt>
    <dgm:pt modelId="{0DA55501-769A-40BA-82A2-62168C6DE0FE}" type="sibTrans" cxnId="{3C9B010B-887D-4B88-95AC-540A52AA0BB0}">
      <dgm:prSet/>
      <dgm:spPr/>
      <dgm:t>
        <a:bodyPr/>
        <a:lstStyle/>
        <a:p>
          <a:endParaRPr lang="es-ES"/>
        </a:p>
      </dgm:t>
    </dgm:pt>
    <dgm:pt modelId="{92371511-0633-4DF5-B310-E379D5C16EC4}">
      <dgm:prSet phldrT="[Texto]"/>
      <dgm:spPr/>
      <dgm:t>
        <a:bodyPr/>
        <a:lstStyle/>
        <a:p>
          <a:r>
            <a:rPr lang="es-ES" dirty="0"/>
            <a:t>S3</a:t>
          </a:r>
        </a:p>
      </dgm:t>
    </dgm:pt>
    <dgm:pt modelId="{937ECEB0-A2A0-4E41-8694-43761E677924}" type="parTrans" cxnId="{9025BF9F-79B8-4582-B39D-22A87320D994}">
      <dgm:prSet/>
      <dgm:spPr/>
      <dgm:t>
        <a:bodyPr/>
        <a:lstStyle/>
        <a:p>
          <a:endParaRPr lang="es-ES"/>
        </a:p>
      </dgm:t>
    </dgm:pt>
    <dgm:pt modelId="{2E61373E-F8FF-478C-A7F1-274BC73B3A7C}" type="sibTrans" cxnId="{9025BF9F-79B8-4582-B39D-22A87320D994}">
      <dgm:prSet/>
      <dgm:spPr/>
      <dgm:t>
        <a:bodyPr/>
        <a:lstStyle/>
        <a:p>
          <a:endParaRPr lang="es-ES"/>
        </a:p>
      </dgm:t>
    </dgm:pt>
    <dgm:pt modelId="{2087856F-7BBF-4D8A-A806-FB430A7AA2C3}">
      <dgm:prSet phldrT="[Texto]"/>
      <dgm:spPr/>
      <dgm:t>
        <a:bodyPr/>
        <a:lstStyle/>
        <a:p>
          <a:r>
            <a:rPr lang="es-ES" dirty="0"/>
            <a:t>Desarrollo de la encuesta. </a:t>
          </a:r>
        </a:p>
      </dgm:t>
    </dgm:pt>
    <dgm:pt modelId="{DE52F5B5-4F46-45B9-ACA0-CE45A18F8BFF}" type="parTrans" cxnId="{2B45DED6-0845-4EA8-BAC3-96186F6F62F9}">
      <dgm:prSet/>
      <dgm:spPr/>
      <dgm:t>
        <a:bodyPr/>
        <a:lstStyle/>
        <a:p>
          <a:endParaRPr lang="es-ES"/>
        </a:p>
      </dgm:t>
    </dgm:pt>
    <dgm:pt modelId="{99999F48-4C56-4D2D-AEC4-647E3D899BC9}" type="sibTrans" cxnId="{2B45DED6-0845-4EA8-BAC3-96186F6F62F9}">
      <dgm:prSet/>
      <dgm:spPr/>
      <dgm:t>
        <a:bodyPr/>
        <a:lstStyle/>
        <a:p>
          <a:endParaRPr lang="es-ES"/>
        </a:p>
      </dgm:t>
    </dgm:pt>
    <dgm:pt modelId="{249BB47A-0C25-4A12-A64B-3025AE9D62CF}">
      <dgm:prSet phldrT="[Texto]"/>
      <dgm:spPr/>
      <dgm:t>
        <a:bodyPr/>
        <a:lstStyle/>
        <a:p>
          <a:r>
            <a:rPr lang="es-ES" dirty="0"/>
            <a:t>Conclusiones o recomendaciones.</a:t>
          </a:r>
        </a:p>
      </dgm:t>
    </dgm:pt>
    <dgm:pt modelId="{6739FC10-A15A-42D7-A15D-A983B67B25C7}" type="parTrans" cxnId="{C32F0A86-DBD4-4259-9BF5-88B3E6475E2A}">
      <dgm:prSet/>
      <dgm:spPr/>
      <dgm:t>
        <a:bodyPr/>
        <a:lstStyle/>
        <a:p>
          <a:endParaRPr lang="es-ES"/>
        </a:p>
      </dgm:t>
    </dgm:pt>
    <dgm:pt modelId="{795508EA-5E59-41A7-B044-BF1FA9F63A4C}" type="sibTrans" cxnId="{C32F0A86-DBD4-4259-9BF5-88B3E6475E2A}">
      <dgm:prSet/>
      <dgm:spPr/>
      <dgm:t>
        <a:bodyPr/>
        <a:lstStyle/>
        <a:p>
          <a:endParaRPr lang="es-ES"/>
        </a:p>
      </dgm:t>
    </dgm:pt>
    <dgm:pt modelId="{73614D83-F94A-4233-83CC-DC70F29AC4DD}" type="pres">
      <dgm:prSet presAssocID="{4C4E31CE-574F-4035-95AA-A0B20FC9DA24}" presName="linearFlow" presStyleCnt="0">
        <dgm:presLayoutVars>
          <dgm:dir/>
          <dgm:animLvl val="lvl"/>
          <dgm:resizeHandles val="exact"/>
        </dgm:presLayoutVars>
      </dgm:prSet>
      <dgm:spPr/>
    </dgm:pt>
    <dgm:pt modelId="{5B7B011D-3057-4E32-AED9-75B8249AA7D2}" type="pres">
      <dgm:prSet presAssocID="{B68BF008-4E4F-4BC5-90A5-E0595CAE8199}" presName="composite" presStyleCnt="0"/>
      <dgm:spPr/>
    </dgm:pt>
    <dgm:pt modelId="{556F102E-4E8B-4596-A24F-C94D794BC732}" type="pres">
      <dgm:prSet presAssocID="{B68BF008-4E4F-4BC5-90A5-E0595CAE81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5E7B67A-33FA-4FB8-B68F-7F75308F5473}" type="pres">
      <dgm:prSet presAssocID="{B68BF008-4E4F-4BC5-90A5-E0595CAE8199}" presName="descendantText" presStyleLbl="alignAcc1" presStyleIdx="0" presStyleCnt="3" custLinFactNeighborX="9080" custLinFactNeighborY="-93909">
        <dgm:presLayoutVars>
          <dgm:bulletEnabled val="1"/>
        </dgm:presLayoutVars>
      </dgm:prSet>
      <dgm:spPr/>
    </dgm:pt>
    <dgm:pt modelId="{F2532303-F89D-4207-9C3C-2662EE239939}" type="pres">
      <dgm:prSet presAssocID="{AEAAC70F-1225-4D43-93BF-01EC48A3CC0C}" presName="sp" presStyleCnt="0"/>
      <dgm:spPr/>
    </dgm:pt>
    <dgm:pt modelId="{61CA8CAC-6ABC-4695-89F3-1DF905BC8591}" type="pres">
      <dgm:prSet presAssocID="{4B2FFF28-159F-4001-935F-EE3DCE2CD53E}" presName="composite" presStyleCnt="0"/>
      <dgm:spPr/>
    </dgm:pt>
    <dgm:pt modelId="{DFB9E8F3-E46B-4B31-B455-50D4152617EF}" type="pres">
      <dgm:prSet presAssocID="{4B2FFF28-159F-4001-935F-EE3DCE2CD53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F8E9239-DEBF-4087-9664-7FC8AB25C626}" type="pres">
      <dgm:prSet presAssocID="{4B2FFF28-159F-4001-935F-EE3DCE2CD53E}" presName="descendantText" presStyleLbl="alignAcc1" presStyleIdx="1" presStyleCnt="3">
        <dgm:presLayoutVars>
          <dgm:bulletEnabled val="1"/>
        </dgm:presLayoutVars>
      </dgm:prSet>
      <dgm:spPr/>
    </dgm:pt>
    <dgm:pt modelId="{3B7CA531-EAAD-4113-97D4-E2C1C6247B28}" type="pres">
      <dgm:prSet presAssocID="{BA8BEA08-25E7-4515-8EF2-0AB100DEB20E}" presName="sp" presStyleCnt="0"/>
      <dgm:spPr/>
    </dgm:pt>
    <dgm:pt modelId="{234E3F87-C600-4956-97A3-428A08495B36}" type="pres">
      <dgm:prSet presAssocID="{92371511-0633-4DF5-B310-E379D5C16EC4}" presName="composite" presStyleCnt="0"/>
      <dgm:spPr/>
    </dgm:pt>
    <dgm:pt modelId="{54692CFD-E1A8-4821-84C5-8F842C5B2687}" type="pres">
      <dgm:prSet presAssocID="{92371511-0633-4DF5-B310-E379D5C16EC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FCB1F7C-FA62-4449-A7ED-2DBB88622860}" type="pres">
      <dgm:prSet presAssocID="{92371511-0633-4DF5-B310-E379D5C16EC4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9B010B-887D-4B88-95AC-540A52AA0BB0}" srcId="{4B2FFF28-159F-4001-935F-EE3DCE2CD53E}" destId="{9578DFAB-FACB-486F-981B-4D3C3E1F3253}" srcOrd="1" destOrd="0" parTransId="{5A6EDC1C-3F2C-4AD8-BEED-F98E5EEE30A9}" sibTransId="{0DA55501-769A-40BA-82A2-62168C6DE0FE}"/>
    <dgm:cxn modelId="{4A3CAA0B-426F-41B2-8711-B679DA8816A7}" type="presOf" srcId="{24A02EE6-D2CD-404E-9FBB-C53BF65352A3}" destId="{DF8E9239-DEBF-4087-9664-7FC8AB25C626}" srcOrd="0" destOrd="0" presId="urn:microsoft.com/office/officeart/2005/8/layout/chevron2"/>
    <dgm:cxn modelId="{FB475119-F89B-45FA-A5CB-84E693168A19}" type="presOf" srcId="{2087856F-7BBF-4D8A-A806-FB430A7AA2C3}" destId="{BFCB1F7C-FA62-4449-A7ED-2DBB88622860}" srcOrd="0" destOrd="0" presId="urn:microsoft.com/office/officeart/2005/8/layout/chevron2"/>
    <dgm:cxn modelId="{6B7B2B30-1D2F-4908-BD08-65EE23E8EC2B}" type="presOf" srcId="{4C4E31CE-574F-4035-95AA-A0B20FC9DA24}" destId="{73614D83-F94A-4233-83CC-DC70F29AC4DD}" srcOrd="0" destOrd="0" presId="urn:microsoft.com/office/officeart/2005/8/layout/chevron2"/>
    <dgm:cxn modelId="{14F15D36-40C6-4FBD-91EF-D6FEED407579}" srcId="{4C4E31CE-574F-4035-95AA-A0B20FC9DA24}" destId="{B68BF008-4E4F-4BC5-90A5-E0595CAE8199}" srcOrd="0" destOrd="0" parTransId="{70E994B6-EAEA-4759-AD8D-E842C330E1B3}" sibTransId="{AEAAC70F-1225-4D43-93BF-01EC48A3CC0C}"/>
    <dgm:cxn modelId="{F4A70E37-2D85-44DE-BB05-0C7112F5F3E5}" srcId="{4C4E31CE-574F-4035-95AA-A0B20FC9DA24}" destId="{4B2FFF28-159F-4001-935F-EE3DCE2CD53E}" srcOrd="1" destOrd="0" parTransId="{79076708-E95B-4405-A6E0-36BF21BC9FBF}" sibTransId="{BA8BEA08-25E7-4515-8EF2-0AB100DEB20E}"/>
    <dgm:cxn modelId="{02D43B3D-7FD7-4B69-B4AA-47549E685A9E}" type="presOf" srcId="{249BB47A-0C25-4A12-A64B-3025AE9D62CF}" destId="{BFCB1F7C-FA62-4449-A7ED-2DBB88622860}" srcOrd="0" destOrd="1" presId="urn:microsoft.com/office/officeart/2005/8/layout/chevron2"/>
    <dgm:cxn modelId="{60F58966-8718-455C-9D55-D329CAE150BD}" type="presOf" srcId="{C99CAE5C-9FC6-4AC9-A229-897EC6CD5115}" destId="{C5E7B67A-33FA-4FB8-B68F-7F75308F5473}" srcOrd="0" destOrd="1" presId="urn:microsoft.com/office/officeart/2005/8/layout/chevron2"/>
    <dgm:cxn modelId="{A171C157-64AC-4F8B-821A-A434681506A5}" type="presOf" srcId="{8465D246-FD42-440F-AD90-EC5348DB4BCC}" destId="{C5E7B67A-33FA-4FB8-B68F-7F75308F5473}" srcOrd="0" destOrd="0" presId="urn:microsoft.com/office/officeart/2005/8/layout/chevron2"/>
    <dgm:cxn modelId="{73AB2658-0F02-4BD5-A3AF-E331214C2D88}" srcId="{B68BF008-4E4F-4BC5-90A5-E0595CAE8199}" destId="{C99CAE5C-9FC6-4AC9-A229-897EC6CD5115}" srcOrd="1" destOrd="0" parTransId="{CB2FFD85-427C-4A3A-A695-184DFEFF05C1}" sibTransId="{4A92E6B4-56F6-4146-AC87-4B880A788914}"/>
    <dgm:cxn modelId="{C32F0A86-DBD4-4259-9BF5-88B3E6475E2A}" srcId="{92371511-0633-4DF5-B310-E379D5C16EC4}" destId="{249BB47A-0C25-4A12-A64B-3025AE9D62CF}" srcOrd="1" destOrd="0" parTransId="{6739FC10-A15A-42D7-A15D-A983B67B25C7}" sibTransId="{795508EA-5E59-41A7-B044-BF1FA9F63A4C}"/>
    <dgm:cxn modelId="{F15CA49A-ACE1-4446-A6F3-6CC95BC9B5E6}" type="presOf" srcId="{B68BF008-4E4F-4BC5-90A5-E0595CAE8199}" destId="{556F102E-4E8B-4596-A24F-C94D794BC732}" srcOrd="0" destOrd="0" presId="urn:microsoft.com/office/officeart/2005/8/layout/chevron2"/>
    <dgm:cxn modelId="{9025BF9F-79B8-4582-B39D-22A87320D994}" srcId="{4C4E31CE-574F-4035-95AA-A0B20FC9DA24}" destId="{92371511-0633-4DF5-B310-E379D5C16EC4}" srcOrd="2" destOrd="0" parTransId="{937ECEB0-A2A0-4E41-8694-43761E677924}" sibTransId="{2E61373E-F8FF-478C-A7F1-274BC73B3A7C}"/>
    <dgm:cxn modelId="{A3BF5BA0-8FF9-437D-BB12-68D0090C126A}" srcId="{4B2FFF28-159F-4001-935F-EE3DCE2CD53E}" destId="{24A02EE6-D2CD-404E-9FBB-C53BF65352A3}" srcOrd="0" destOrd="0" parTransId="{04EE579D-A6D5-42BF-885A-E2780A9974CB}" sibTransId="{B2E81872-27BD-411C-BC8A-12C873E19660}"/>
    <dgm:cxn modelId="{EB1AE0BC-DCB4-4493-99E5-9149BCEB82CE}" type="presOf" srcId="{9578DFAB-FACB-486F-981B-4D3C3E1F3253}" destId="{DF8E9239-DEBF-4087-9664-7FC8AB25C626}" srcOrd="0" destOrd="1" presId="urn:microsoft.com/office/officeart/2005/8/layout/chevron2"/>
    <dgm:cxn modelId="{A7273BC9-D618-4F2E-A8CC-80989225E6AC}" type="presOf" srcId="{92371511-0633-4DF5-B310-E379D5C16EC4}" destId="{54692CFD-E1A8-4821-84C5-8F842C5B2687}" srcOrd="0" destOrd="0" presId="urn:microsoft.com/office/officeart/2005/8/layout/chevron2"/>
    <dgm:cxn modelId="{2B45DED6-0845-4EA8-BAC3-96186F6F62F9}" srcId="{92371511-0633-4DF5-B310-E379D5C16EC4}" destId="{2087856F-7BBF-4D8A-A806-FB430A7AA2C3}" srcOrd="0" destOrd="0" parTransId="{DE52F5B5-4F46-45B9-ACA0-CE45A18F8BFF}" sibTransId="{99999F48-4C56-4D2D-AEC4-647E3D899BC9}"/>
    <dgm:cxn modelId="{1A28B3DD-4FC2-449D-8674-6B9360657C68}" srcId="{B68BF008-4E4F-4BC5-90A5-E0595CAE8199}" destId="{8465D246-FD42-440F-AD90-EC5348DB4BCC}" srcOrd="0" destOrd="0" parTransId="{FF944192-E5FF-4C73-A33E-C7403CEF2329}" sibTransId="{93D8AC45-E4EA-4FAE-868B-45C7C62CCF07}"/>
    <dgm:cxn modelId="{DC93CDF2-7A00-4166-83EA-2B057D303F20}" type="presOf" srcId="{4B2FFF28-159F-4001-935F-EE3DCE2CD53E}" destId="{DFB9E8F3-E46B-4B31-B455-50D4152617EF}" srcOrd="0" destOrd="0" presId="urn:microsoft.com/office/officeart/2005/8/layout/chevron2"/>
    <dgm:cxn modelId="{30642810-430F-4742-AF56-248F6C59D062}" type="presParOf" srcId="{73614D83-F94A-4233-83CC-DC70F29AC4DD}" destId="{5B7B011D-3057-4E32-AED9-75B8249AA7D2}" srcOrd="0" destOrd="0" presId="urn:microsoft.com/office/officeart/2005/8/layout/chevron2"/>
    <dgm:cxn modelId="{CB47F9F2-DEF6-4C24-916A-FE8F85EA18D7}" type="presParOf" srcId="{5B7B011D-3057-4E32-AED9-75B8249AA7D2}" destId="{556F102E-4E8B-4596-A24F-C94D794BC732}" srcOrd="0" destOrd="0" presId="urn:microsoft.com/office/officeart/2005/8/layout/chevron2"/>
    <dgm:cxn modelId="{EB5000C2-8949-4A08-ADE2-1A3C6EE06091}" type="presParOf" srcId="{5B7B011D-3057-4E32-AED9-75B8249AA7D2}" destId="{C5E7B67A-33FA-4FB8-B68F-7F75308F5473}" srcOrd="1" destOrd="0" presId="urn:microsoft.com/office/officeart/2005/8/layout/chevron2"/>
    <dgm:cxn modelId="{64F6FD49-796F-48BD-B9D6-BFFDADBD5F92}" type="presParOf" srcId="{73614D83-F94A-4233-83CC-DC70F29AC4DD}" destId="{F2532303-F89D-4207-9C3C-2662EE239939}" srcOrd="1" destOrd="0" presId="urn:microsoft.com/office/officeart/2005/8/layout/chevron2"/>
    <dgm:cxn modelId="{5D93F9E7-DC51-4786-8E7F-C154277D71C9}" type="presParOf" srcId="{73614D83-F94A-4233-83CC-DC70F29AC4DD}" destId="{61CA8CAC-6ABC-4695-89F3-1DF905BC8591}" srcOrd="2" destOrd="0" presId="urn:microsoft.com/office/officeart/2005/8/layout/chevron2"/>
    <dgm:cxn modelId="{D42C7E95-4326-4E87-A128-2C9AAF483C30}" type="presParOf" srcId="{61CA8CAC-6ABC-4695-89F3-1DF905BC8591}" destId="{DFB9E8F3-E46B-4B31-B455-50D4152617EF}" srcOrd="0" destOrd="0" presId="urn:microsoft.com/office/officeart/2005/8/layout/chevron2"/>
    <dgm:cxn modelId="{DC5708EC-AFE6-486C-AAB9-E5579745270C}" type="presParOf" srcId="{61CA8CAC-6ABC-4695-89F3-1DF905BC8591}" destId="{DF8E9239-DEBF-4087-9664-7FC8AB25C626}" srcOrd="1" destOrd="0" presId="urn:microsoft.com/office/officeart/2005/8/layout/chevron2"/>
    <dgm:cxn modelId="{31581A50-AFE9-4C31-B070-BDD8CB957321}" type="presParOf" srcId="{73614D83-F94A-4233-83CC-DC70F29AC4DD}" destId="{3B7CA531-EAAD-4113-97D4-E2C1C6247B28}" srcOrd="3" destOrd="0" presId="urn:microsoft.com/office/officeart/2005/8/layout/chevron2"/>
    <dgm:cxn modelId="{0D0825C4-6673-403B-9DDC-C597D1801CDD}" type="presParOf" srcId="{73614D83-F94A-4233-83CC-DC70F29AC4DD}" destId="{234E3F87-C600-4956-97A3-428A08495B36}" srcOrd="4" destOrd="0" presId="urn:microsoft.com/office/officeart/2005/8/layout/chevron2"/>
    <dgm:cxn modelId="{6F80D965-2BDC-45C0-9808-A9C593A41C80}" type="presParOf" srcId="{234E3F87-C600-4956-97A3-428A08495B36}" destId="{54692CFD-E1A8-4821-84C5-8F842C5B2687}" srcOrd="0" destOrd="0" presId="urn:microsoft.com/office/officeart/2005/8/layout/chevron2"/>
    <dgm:cxn modelId="{30CEA37B-0C10-4A71-838F-37F1E5FCE0BC}" type="presParOf" srcId="{234E3F87-C600-4956-97A3-428A08495B36}" destId="{BFCB1F7C-FA62-4449-A7ED-2DBB8862286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F102E-4E8B-4596-A24F-C94D794BC732}">
      <dsp:nvSpPr>
        <dsp:cNvPr id="0" name=""/>
        <dsp:cNvSpPr/>
      </dsp:nvSpPr>
      <dsp:spPr>
        <a:xfrm rot="5400000">
          <a:off x="-235897" y="238684"/>
          <a:ext cx="1572651" cy="11008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S1</a:t>
          </a:r>
        </a:p>
      </dsp:txBody>
      <dsp:txXfrm rot="-5400000">
        <a:off x="2" y="553214"/>
        <a:ext cx="1100855" cy="471796"/>
      </dsp:txXfrm>
    </dsp:sp>
    <dsp:sp modelId="{C5E7B67A-33FA-4FB8-B68F-7F75308F5473}">
      <dsp:nvSpPr>
        <dsp:cNvPr id="0" name=""/>
        <dsp:cNvSpPr/>
      </dsp:nvSpPr>
      <dsp:spPr>
        <a:xfrm rot="5400000">
          <a:off x="3823343" y="-2722487"/>
          <a:ext cx="1022223" cy="64671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Empatizar.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Dar a conocer sobre la investigación.</a:t>
          </a:r>
        </a:p>
      </dsp:txBody>
      <dsp:txXfrm rot="-5400000">
        <a:off x="1100856" y="49901"/>
        <a:ext cx="6417298" cy="922421"/>
      </dsp:txXfrm>
    </dsp:sp>
    <dsp:sp modelId="{DFB9E8F3-E46B-4B31-B455-50D4152617EF}">
      <dsp:nvSpPr>
        <dsp:cNvPr id="0" name=""/>
        <dsp:cNvSpPr/>
      </dsp:nvSpPr>
      <dsp:spPr>
        <a:xfrm rot="5400000">
          <a:off x="-235897" y="1616994"/>
          <a:ext cx="1572651" cy="11008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S2</a:t>
          </a:r>
        </a:p>
      </dsp:txBody>
      <dsp:txXfrm rot="-5400000">
        <a:off x="2" y="1931524"/>
        <a:ext cx="1100855" cy="471796"/>
      </dsp:txXfrm>
    </dsp:sp>
    <dsp:sp modelId="{DF8E9239-DEBF-4087-9664-7FC8AB25C626}">
      <dsp:nvSpPr>
        <dsp:cNvPr id="0" name=""/>
        <dsp:cNvSpPr/>
      </dsp:nvSpPr>
      <dsp:spPr>
        <a:xfrm rot="5400000">
          <a:off x="3823343" y="-1341391"/>
          <a:ext cx="1022223" cy="64671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Datos de la empresa encuestada.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Contactos.</a:t>
          </a:r>
        </a:p>
      </dsp:txBody>
      <dsp:txXfrm rot="-5400000">
        <a:off x="1100856" y="1430997"/>
        <a:ext cx="6417298" cy="922421"/>
      </dsp:txXfrm>
    </dsp:sp>
    <dsp:sp modelId="{54692CFD-E1A8-4821-84C5-8F842C5B2687}">
      <dsp:nvSpPr>
        <dsp:cNvPr id="0" name=""/>
        <dsp:cNvSpPr/>
      </dsp:nvSpPr>
      <dsp:spPr>
        <a:xfrm rot="5400000">
          <a:off x="-235897" y="2995304"/>
          <a:ext cx="1572651" cy="11008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S3</a:t>
          </a:r>
        </a:p>
      </dsp:txBody>
      <dsp:txXfrm rot="-5400000">
        <a:off x="2" y="3309834"/>
        <a:ext cx="1100855" cy="471796"/>
      </dsp:txXfrm>
    </dsp:sp>
    <dsp:sp modelId="{BFCB1F7C-FA62-4449-A7ED-2DBB88622860}">
      <dsp:nvSpPr>
        <dsp:cNvPr id="0" name=""/>
        <dsp:cNvSpPr/>
      </dsp:nvSpPr>
      <dsp:spPr>
        <a:xfrm rot="5400000">
          <a:off x="3823343" y="36919"/>
          <a:ext cx="1022223" cy="64671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Desarrollo de la encuesta. 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Conclusiones o recomendaciones.</a:t>
          </a:r>
        </a:p>
      </dsp:txBody>
      <dsp:txXfrm rot="-5400000">
        <a:off x="1100856" y="2809308"/>
        <a:ext cx="6417298" cy="922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3F35-855C-4515-9155-6EC9552E6DF6}" type="datetimeFigureOut">
              <a:rPr lang="es-CO" smtClean="0"/>
              <a:t>8/07/2022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65F4B-B91A-4A79-891D-959AFC3342D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394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D03970-1AA5-CEEC-DCB8-DC529768D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44EA7B-38C6-9293-B280-DA6301385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503E32-FDE0-6047-3BC7-0844C3F9D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3A918-754C-4B54-8547-8B854E82703D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53BDEE-9DAB-1D6B-F0E9-AA8B1AA8E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013F8A-03CF-8D64-DC2E-AF4B60409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779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A84B5-2CDC-4EEC-1633-C1302E8F2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D02CC1D-A3EA-A1FD-F0EB-1C5810227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BD98CE-B6C1-C7C7-113E-74807E0A4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787EC-3B8D-4976-8BAF-27C3A2DF0BE7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6286B9-8B08-E5F5-DF38-FE684B0A9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44D63F-F467-5A8E-3956-A310705B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350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A4E12C-32A7-31AB-329B-BEB070F58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6DFFD-0324-621E-13EA-F7417D6B8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7C546C-F0D7-3062-9CA9-DFC27D2FB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047F-3431-486C-A165-0BE4E94E15B1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C4A5AD-D44D-98B8-C70D-249804B76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ED4492-173E-36DE-6FC6-57A32856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10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B6C0A2-72CE-B93F-CA91-4CF42C64E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91076A-1154-370E-467E-53A55E95D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8EFABF-4370-0998-2089-2E0AAB5CB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097F-98BB-42D9-9C15-F0B7F9E737B1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69F5FF-C5BA-951A-E36A-1F2B506F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01EDD8-09A5-3A55-69C4-F0A63416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33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57A99D-5B2A-56DB-30BA-4998E91B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75C263-3493-9509-CC95-1DFDC6708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54170E-184B-3C27-3268-65AE211D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DBB1-326B-41FA-BEF1-07E5F204BCD6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F8806B-E55C-4B9E-8A5D-900A705B2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D248DD-BB0E-5796-3F66-0D3DBEE37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8755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17CA18-CC7A-AA14-5B74-8EEB74F0D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B9A0F4-93D0-FAD6-B279-9C2DA55EC6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2C1F2D-7C8F-B49F-5820-FBF2296B5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4DDE08-33B1-B0B5-4113-0B0578B81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F9B8-FB88-447F-B0CD-88C287ED120E}" type="datetime1">
              <a:rPr lang="es-CO" smtClean="0"/>
              <a:t>8/07/2022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8DB722-AA3C-30EB-5185-5AF1F524C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4DDFD46-8816-9E3D-0685-CBC2A7B2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2503EF-20DC-3014-EF61-7EE442592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27B16D9-E2D8-DD16-DDA2-4E4FDB0E8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F267D96-7637-DA20-111B-CFDA82966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DA1BA2A-7F2A-791B-6B4D-3E50FDE48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1EC8CC7-00A6-90E4-BE03-DB7C6FF904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0EE5AD0-BC92-1556-C8A7-4168AC0EC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4914-10BD-4D02-B40F-67B4FBD44036}" type="datetime1">
              <a:rPr lang="es-CO" smtClean="0"/>
              <a:t>8/07/2022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E9C4A60-9039-56FF-AF4E-2D084440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FB8E381-6834-BF8F-141A-DCE90ECC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104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D751CD-1392-FD14-819A-19BB6FFBD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C94E1FB-889E-7231-BD80-7B3EED8F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5A82F-4A43-43EA-96D7-25AB58E60620}" type="datetime1">
              <a:rPr lang="es-CO" smtClean="0"/>
              <a:t>8/07/2022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AE3489C-062F-5085-082A-F522C132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ED08278-5048-C505-9783-C403A762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790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9EB21EA-28B8-2BC4-6B7F-F802D4C83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3681-18A4-48B9-A4CF-57995EA7919D}" type="datetime1">
              <a:rPr lang="es-CO" smtClean="0"/>
              <a:t>8/07/2022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4A3C691-9532-C1F3-6D00-BFA76E20D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29E081-21FB-374B-5086-3D79D346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373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03D93-B446-8D5E-0086-4DA0EB2A4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E7895E-10D7-7899-BEA6-E8038B14E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78E5B5-62AB-5401-EFE2-77256AD59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6928A-1680-FE82-AA5D-AA8DA4E89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996B-B054-436F-B043-999EEE2959AB}" type="datetime1">
              <a:rPr lang="es-CO" smtClean="0"/>
              <a:t>8/07/2022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308CFB4-1B10-4237-241F-168537EEB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51C10FC-5C31-4823-E799-64FA040D5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5056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50560A-DF0F-5B16-68F6-45B29CB8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B146A7A-4D19-ABFD-C8BA-D5EA59B055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8DCA8EA-91C5-DEF6-B62B-74602BFC8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5D27C26-A788-2EC2-E5B1-69352BD25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4ED6-D315-45A6-A8B0-569A39C2E84F}" type="datetime1">
              <a:rPr lang="es-CO" smtClean="0"/>
              <a:t>8/07/2022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1C4D6BB-A332-00DE-7888-B3F9DF113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8627C8-F456-6340-B037-FE7292727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085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98FFEE-7AC5-6757-C1DC-31B6629A3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5C1401-FCCA-3989-AE9E-D2EB7D274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5A6397-730B-D174-792E-2FB5AF1E06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8282A-FE9A-498A-9292-D291E78857F5}" type="datetime1">
              <a:rPr lang="es-CO" smtClean="0"/>
              <a:t>8/07/2022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B4653B-A910-4FAD-4EA3-AAF6DA741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7084B9-01EB-9BAA-D29B-8B3B59BF07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5E379-3467-4E5C-B23F-8DF9BFB8BF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679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13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openxmlformats.org/officeDocument/2006/relationships/image" Target="../media/image43.jpg"/><Relationship Id="rId5" Type="http://schemas.openxmlformats.org/officeDocument/2006/relationships/image" Target="../media/image38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5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12" Type="http://schemas.openxmlformats.org/officeDocument/2006/relationships/image" Target="../media/image21.jpeg"/><Relationship Id="rId17" Type="http://schemas.openxmlformats.org/officeDocument/2006/relationships/image" Target="../media/image26.png"/><Relationship Id="rId2" Type="http://schemas.openxmlformats.org/officeDocument/2006/relationships/image" Target="../media/image13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0.jpeg"/><Relationship Id="rId5" Type="http://schemas.openxmlformats.org/officeDocument/2006/relationships/image" Target="../media/image15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chart" Target="../charts/chart2.xml"/><Relationship Id="rId3" Type="http://schemas.openxmlformats.org/officeDocument/2006/relationships/image" Target="../media/image28.png"/><Relationship Id="rId7" Type="http://schemas.openxmlformats.org/officeDocument/2006/relationships/diagramQuickStyle" Target="../diagrams/quickStyle1.xml"/><Relationship Id="rId12" Type="http://schemas.openxmlformats.org/officeDocument/2006/relationships/chart" Target="../charts/char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microsoft.com/office/2007/relationships/hdphoto" Target="../media/hdphoto5.wdp"/><Relationship Id="rId5" Type="http://schemas.openxmlformats.org/officeDocument/2006/relationships/diagramData" Target="../diagrams/data1.xml"/><Relationship Id="rId10" Type="http://schemas.openxmlformats.org/officeDocument/2006/relationships/image" Target="../media/image29.png"/><Relationship Id="rId4" Type="http://schemas.microsoft.com/office/2007/relationships/hdphoto" Target="../media/hdphoto4.wdp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microsoft.com/office/2007/relationships/hdphoto" Target="../media/hdphoto6.wdp"/><Relationship Id="rId12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5.jpeg"/><Relationship Id="rId5" Type="http://schemas.openxmlformats.org/officeDocument/2006/relationships/image" Target="../media/image31.jpeg"/><Relationship Id="rId10" Type="http://schemas.openxmlformats.org/officeDocument/2006/relationships/image" Target="../media/image34.png"/><Relationship Id="rId4" Type="http://schemas.openxmlformats.org/officeDocument/2006/relationships/image" Target="../media/image30.png"/><Relationship Id="rId9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567FACB-E36D-DDC9-3053-B9270808FE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6763" t="14566" b="1456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178E39CF-6DB5-F058-7C5F-35A3B5D2CB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390"/>
            <a:ext cx="12192000" cy="4655219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96C8A5-6335-2AA6-4CAC-3AABB065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239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F6D908C-4EB0-1DB8-644F-5A5C7BDC09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r="13316" b="34390"/>
          <a:stretch/>
        </p:blipFill>
        <p:spPr>
          <a:xfrm>
            <a:off x="3935393" y="608635"/>
            <a:ext cx="8256607" cy="624935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7869059-DB6A-18B4-F0E8-CD2551DA7E52}"/>
              </a:ext>
            </a:extLst>
          </p:cNvPr>
          <p:cNvSpPr>
            <a:spLocks/>
          </p:cNvSpPr>
          <p:nvPr/>
        </p:nvSpPr>
        <p:spPr>
          <a:xfrm>
            <a:off x="1211483" y="381965"/>
            <a:ext cx="9769033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Organizacional</a:t>
            </a:r>
            <a:endParaRPr lang="es-CO" sz="40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9F06AE76-67CE-5D65-1463-5E1B556860C2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56527" y="1585732"/>
            <a:ext cx="10648709" cy="0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7" name="Imagen 16" descr="Texto&#10;&#10;Descripción generada automáticamente">
            <a:extLst>
              <a:ext uri="{FF2B5EF4-FFF2-40B4-BE49-F238E27FC236}">
                <a16:creationId xmlns:a16="http://schemas.microsoft.com/office/drawing/2014/main" id="{A14AE4F9-F6AE-1A05-5E58-6BB93F29FE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470" y="0"/>
            <a:ext cx="2688530" cy="1057288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D2CFE66C-0F8F-D7D7-3507-40E10FC9451B}"/>
              </a:ext>
            </a:extLst>
          </p:cNvPr>
          <p:cNvSpPr/>
          <p:nvPr/>
        </p:nvSpPr>
        <p:spPr>
          <a:xfrm>
            <a:off x="8983884" y="1695809"/>
            <a:ext cx="2354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  <a:ea typeface="+mj-ea"/>
                <a:cs typeface="+mj-cs"/>
              </a:rPr>
              <a:t>Misión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87B0038-59BD-7D6A-24E0-3D60A30D9308}"/>
              </a:ext>
            </a:extLst>
          </p:cNvPr>
          <p:cNvSpPr/>
          <p:nvPr/>
        </p:nvSpPr>
        <p:spPr>
          <a:xfrm>
            <a:off x="422156" y="2652103"/>
            <a:ext cx="92364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400" dirty="0"/>
              <a:t>En </a:t>
            </a:r>
            <a:r>
              <a:rPr lang="es-CO" sz="2400" dirty="0" err="1"/>
              <a:t>AgloPlac</a:t>
            </a:r>
            <a:r>
              <a:rPr lang="es-CO" sz="2400" dirty="0"/>
              <a:t> SAS. Nos dedicamos a la producción de láminas tipo aglomerado a partir de caucho y aserrín, para entidades encargadas de la comercialización de éste tipo de láminas, para el público con usos ya sea como modulares, separadores, o para usos varios en el hogar, trabajando de la mano del medio ambiente, apuntando a realizar un proceso de remediación ambiental dándole un segundo uso a subproductos como el caucho proveniente de las llantas y el aserrín y así generar un producto con valor agregado. </a:t>
            </a:r>
            <a:endParaRPr lang="en-US" sz="240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D50995B-AED6-7086-549A-E9FE11C64DEF}"/>
              </a:ext>
            </a:extLst>
          </p:cNvPr>
          <p:cNvSpPr/>
          <p:nvPr/>
        </p:nvSpPr>
        <p:spPr>
          <a:xfrm>
            <a:off x="8960409" y="1681654"/>
            <a:ext cx="2354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  <a:ea typeface="+mj-ea"/>
                <a:cs typeface="+mj-cs"/>
              </a:rPr>
              <a:t>Visión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78085B07-0AF5-2932-D6A2-B439C3FBD443}"/>
              </a:ext>
            </a:extLst>
          </p:cNvPr>
          <p:cNvSpPr/>
          <p:nvPr/>
        </p:nvSpPr>
        <p:spPr>
          <a:xfrm>
            <a:off x="327190" y="2348049"/>
            <a:ext cx="92364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Para el año 2030, </a:t>
            </a:r>
            <a:r>
              <a:rPr lang="es-ES" sz="2400" dirty="0" err="1"/>
              <a:t>AgloPlac</a:t>
            </a:r>
            <a:r>
              <a:rPr lang="es-ES" sz="2400" dirty="0"/>
              <a:t> SAS. Se consolida como una empresa líder en la producción y comercialización de láminas tipo aglomerado en el territorio nacional e incursiona en la exportación a países como Ecuador, Venezuela, Brasil y Chile, generando así estabilidad económica tanto para la empresa, como también para todo el personal de trabajadores directos e indirectos, al igual que por su compromiso medio ambiental, es uno de los pioneros en materiales desarrollados a partir de subproductos, y un ejemplo a seguir en éste ámbito, garantizando de ésta manera la eco-sostenibilidad y robusteciendo el interés y la confianza en éste tipo de materiales.</a:t>
            </a:r>
            <a:endParaRPr lang="en-US" sz="2400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FD1E02C-0748-9C77-EA9E-D24603B08F8B}"/>
              </a:ext>
            </a:extLst>
          </p:cNvPr>
          <p:cNvSpPr/>
          <p:nvPr/>
        </p:nvSpPr>
        <p:spPr>
          <a:xfrm>
            <a:off x="9096246" y="1720635"/>
            <a:ext cx="27166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  <a:ea typeface="+mj-ea"/>
                <a:cs typeface="+mj-cs"/>
              </a:rPr>
              <a:t>Principios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1EF1EBE9-8010-2C46-147F-FD59CD194893}"/>
              </a:ext>
            </a:extLst>
          </p:cNvPr>
          <p:cNvSpPr/>
          <p:nvPr/>
        </p:nvSpPr>
        <p:spPr>
          <a:xfrm>
            <a:off x="517122" y="2678507"/>
            <a:ext cx="92364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Honradez en cuanto todo lo que implique el desarrollo de las labores dentro de la empresa y compromisos con la misma.</a:t>
            </a:r>
          </a:p>
          <a:p>
            <a:pPr lvl="0" algn="ctr"/>
            <a:r>
              <a:rPr lang="es-ES" sz="2400" dirty="0"/>
              <a:t>Responsabilidad con cada una de las actividades encargadas, que implica a cabalidad el cumplimiento de lo encargado y desarrollado de la misma con garantía de calidad y buen desempeño en el proceso.</a:t>
            </a:r>
          </a:p>
          <a:p>
            <a:pPr lvl="0" algn="ctr"/>
            <a:r>
              <a:rPr lang="es-ES" sz="2400" dirty="0"/>
              <a:t>Respeto por la empresa y sus trabajadores.</a:t>
            </a:r>
          </a:p>
          <a:p>
            <a:pPr lvl="0" algn="ctr"/>
            <a:r>
              <a:rPr lang="es-ES" sz="2400" dirty="0"/>
              <a:t>Respeto por el medio ambiente y la naturaleza. 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6E37C6D6-9FB3-88EE-22C1-669201024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256" y="1826338"/>
            <a:ext cx="7425654" cy="4794146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C2246D70-F925-7A82-F7DF-F37A45825E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0893" b="89286" l="6383" r="93921">
                        <a14:foregroundMark x1="29483" y1="75446" x2="29483" y2="75446"/>
                        <a14:foregroundMark x1="35258" y1="76339" x2="35258" y2="76339"/>
                        <a14:foregroundMark x1="49240" y1="72768" x2="49240" y2="72768"/>
                        <a14:foregroundMark x1="52584" y1="71875" x2="52584" y2="71875"/>
                        <a14:foregroundMark x1="66261" y1="75446" x2="66261" y2="75446"/>
                        <a14:foregroundMark x1="73252" y1="72321" x2="73252" y2="72321"/>
                        <a14:foregroundMark x1="83283" y1="72768" x2="83283" y2="727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7800" y="2218369"/>
            <a:ext cx="5195982" cy="3537689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F0D7FC8-F0FB-01BB-4A12-721B8A3474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2321" b="60268" l="6383" r="93921">
                        <a14:foregroundMark x1="29483" y1="75446" x2="29483" y2="75446"/>
                        <a14:foregroundMark x1="35258" y1="76339" x2="35258" y2="76339"/>
                        <a14:foregroundMark x1="49240" y1="72768" x2="49240" y2="72768"/>
                        <a14:foregroundMark x1="52584" y1="71875" x2="52584" y2="71875"/>
                        <a14:foregroundMark x1="66261" y1="75446" x2="66261" y2="75446"/>
                        <a14:foregroundMark x1="73252" y1="72321" x2="73252" y2="72321"/>
                        <a14:foregroundMark x1="83283" y1="72768" x2="83283" y2="72768"/>
                        <a14:foregroundMark x1="59574" y1="49107" x2="62918" y2="450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08333" y="2406203"/>
            <a:ext cx="5195982" cy="3537689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7E090B22-AC13-8C9B-A81B-E361C8CF00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79" b="41071" l="6687" r="94225">
                        <a14:foregroundMark x1="29483" y1="75446" x2="29483" y2="75446"/>
                        <a14:foregroundMark x1="35258" y1="76339" x2="35258" y2="76339"/>
                        <a14:foregroundMark x1="49240" y1="72768" x2="49240" y2="72768"/>
                        <a14:foregroundMark x1="52584" y1="71875" x2="52584" y2="71875"/>
                        <a14:foregroundMark x1="66261" y1="75446" x2="66261" y2="75446"/>
                        <a14:foregroundMark x1="73252" y1="72321" x2="73252" y2="72321"/>
                        <a14:foregroundMark x1="83283" y1="72768" x2="83283" y2="727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5253" y="2359770"/>
            <a:ext cx="5195982" cy="3537689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8BEA36D4-88C5-7B99-DA48-03506FFDB1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286" b="52679" l="7903" r="95441">
                        <a14:foregroundMark x1="29483" y1="75446" x2="29483" y2="75446"/>
                        <a14:foregroundMark x1="35258" y1="76339" x2="35258" y2="76339"/>
                        <a14:foregroundMark x1="49240" y1="72768" x2="49240" y2="72768"/>
                        <a14:foregroundMark x1="52584" y1="71875" x2="52584" y2="71875"/>
                        <a14:foregroundMark x1="66261" y1="75446" x2="66261" y2="75446"/>
                        <a14:foregroundMark x1="73252" y1="72321" x2="73252" y2="72321"/>
                        <a14:foregroundMark x1="83283" y1="72768" x2="83283" y2="727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6793" y="2327985"/>
            <a:ext cx="5195982" cy="353768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83DEC2A-FE54-3239-CB00-146431267D67}"/>
              </a:ext>
            </a:extLst>
          </p:cNvPr>
          <p:cNvSpPr txBox="1"/>
          <p:nvPr/>
        </p:nvSpPr>
        <p:spPr>
          <a:xfrm>
            <a:off x="4532011" y="5115062"/>
            <a:ext cx="3117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Pompiere " panose="02000000000000000000" pitchFamily="2" charset="0"/>
              </a:rPr>
              <a:t>Para ti, por ti, por el ambiente…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B78B426-0FC0-049B-BDF1-D1C5CB50BCA1}"/>
              </a:ext>
            </a:extLst>
          </p:cNvPr>
          <p:cNvSpPr/>
          <p:nvPr/>
        </p:nvSpPr>
        <p:spPr>
          <a:xfrm>
            <a:off x="2438445" y="1826339"/>
            <a:ext cx="1964099" cy="4938830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2F30357-960F-51FE-80D4-8A49D28AC3FC}"/>
              </a:ext>
            </a:extLst>
          </p:cNvPr>
          <p:cNvSpPr/>
          <p:nvPr/>
        </p:nvSpPr>
        <p:spPr>
          <a:xfrm>
            <a:off x="4247302" y="1826336"/>
            <a:ext cx="1154597" cy="4938830"/>
          </a:xfrm>
          <a:prstGeom prst="rect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D527A91E-454C-DD4E-BDA4-1B92E79224DD}"/>
              </a:ext>
            </a:extLst>
          </p:cNvPr>
          <p:cNvSpPr/>
          <p:nvPr/>
        </p:nvSpPr>
        <p:spPr>
          <a:xfrm>
            <a:off x="5272432" y="2359767"/>
            <a:ext cx="3025262" cy="1959314"/>
          </a:xfrm>
          <a:prstGeom prst="rect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96F57E4-2BA8-B21D-17E4-F18A8F0FC3A6}"/>
              </a:ext>
            </a:extLst>
          </p:cNvPr>
          <p:cNvSpPr/>
          <p:nvPr/>
        </p:nvSpPr>
        <p:spPr>
          <a:xfrm>
            <a:off x="6180881" y="4339144"/>
            <a:ext cx="1854166" cy="1475067"/>
          </a:xfrm>
          <a:prstGeom prst="rect">
            <a:avLst/>
          </a:prstGeom>
          <a:noFill/>
          <a:ln w="222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49E845DA-C1DE-95C9-72F6-646AE91FAF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7386" y="1770715"/>
            <a:ext cx="3963943" cy="4905391"/>
          </a:xfrm>
          <a:prstGeom prst="rect">
            <a:avLst/>
          </a:prstGeom>
        </p:spPr>
      </p:pic>
      <p:pic>
        <p:nvPicPr>
          <p:cNvPr id="48" name="Imagen 47" descr="Diagrama&#10;&#10;Descripción generada automáticamente">
            <a:extLst>
              <a:ext uri="{FF2B5EF4-FFF2-40B4-BE49-F238E27FC236}">
                <a16:creationId xmlns:a16="http://schemas.microsoft.com/office/drawing/2014/main" id="{334E60D2-5EBB-11A9-2E8E-B1B21EF129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573" y="2056002"/>
            <a:ext cx="8729604" cy="4369746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EB56F044-337C-1A1C-4DAB-BB50C44086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9600" y="1813978"/>
            <a:ext cx="4696144" cy="26348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03DAC7C6-E137-6CF8-23B6-FD92CE840C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32186" y="3831567"/>
            <a:ext cx="4722103" cy="2659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3" name="Marcador de número de diapositiva 1">
            <a:extLst>
              <a:ext uri="{FF2B5EF4-FFF2-40B4-BE49-F238E27FC236}">
                <a16:creationId xmlns:a16="http://schemas.microsoft.com/office/drawing/2014/main" id="{222C7BB6-FE51-563F-B5E6-9ECCAEB8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05E379-3467-4E5C-B23F-8DF9BFB8BFC6}" type="slidenum">
              <a:rPr lang="es-CO" smtClean="0"/>
              <a:t>10</a:t>
            </a:fld>
            <a:endParaRPr lang="es-CO" dirty="0"/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52F9073E-0760-9FEE-FB25-4D3CF9A2F2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3805" y="1783240"/>
            <a:ext cx="3375169" cy="1902931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640018DE-71A2-E229-D9F6-A0E9DE03980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42298" y="1771762"/>
            <a:ext cx="3389593" cy="191512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E1A8545D-E9F8-E4A9-4AA8-5AF6926446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542442" y="1775977"/>
            <a:ext cx="3364378" cy="1902459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CA8D7BD3-90A6-4755-A46F-2BA03D49B7D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96759" y="4361227"/>
            <a:ext cx="3372121" cy="1902438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A734F8A5-161D-34D6-A294-0442A02C2D5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656188" y="4335695"/>
            <a:ext cx="3380588" cy="1902459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38C621F6-17BC-1096-E8AB-A3B44C57477E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720" t="2336" r="676" b="1771"/>
          <a:stretch/>
        </p:blipFill>
        <p:spPr>
          <a:xfrm>
            <a:off x="3065808" y="2354910"/>
            <a:ext cx="6198755" cy="294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500"/>
                            </p:stCondLst>
                            <p:childTnLst>
                              <p:par>
                                <p:cTn id="1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  <p:bldP spid="13" grpId="2"/>
      <p:bldP spid="15" grpId="1"/>
      <p:bldP spid="15" grpId="2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" grpId="0"/>
      <p:bldP spid="2" grpId="1"/>
      <p:bldP spid="4" grpId="0" animBg="1"/>
      <p:bldP spid="4" grpId="1" animBg="1"/>
      <p:bldP spid="44" grpId="0" animBg="1"/>
      <p:bldP spid="44" grpId="1" animBg="1"/>
      <p:bldP spid="45" grpId="0" animBg="1"/>
      <p:bldP spid="45" grpId="1" animBg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501871A-2F57-7C27-ED84-055A66A85C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21107" t="37950"/>
          <a:stretch/>
        </p:blipFill>
        <p:spPr>
          <a:xfrm>
            <a:off x="-1" y="-1"/>
            <a:ext cx="8263359" cy="649918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1B56802-BD0E-3EC1-FBA8-A73E3BD9B1FB}"/>
              </a:ext>
            </a:extLst>
          </p:cNvPr>
          <p:cNvSpPr/>
          <p:nvPr/>
        </p:nvSpPr>
        <p:spPr>
          <a:xfrm>
            <a:off x="343381" y="1062583"/>
            <a:ext cx="11439647" cy="4863655"/>
          </a:xfrm>
          <a:prstGeom prst="rect">
            <a:avLst/>
          </a:prstGeom>
          <a:solidFill>
            <a:srgbClr val="E7F5FF"/>
          </a:solidFill>
          <a:ln w="57150">
            <a:solidFill>
              <a:srgbClr val="95D4FD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endParaRPr lang="es-CO" dirty="0">
              <a:solidFill>
                <a:schemeClr val="accent6">
                  <a:lumMod val="50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11780441-472B-405A-2320-D6B53169C9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88530" cy="105728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113076-6AA1-13EE-562C-C7FD128F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11</a:t>
            </a:fld>
            <a:endParaRPr lang="es-CO"/>
          </a:p>
        </p:txBody>
      </p:sp>
      <p:sp>
        <p:nvSpPr>
          <p:cNvPr id="20" name="Marcador de número de diapositiva 1">
            <a:extLst>
              <a:ext uri="{FF2B5EF4-FFF2-40B4-BE49-F238E27FC236}">
                <a16:creationId xmlns:a16="http://schemas.microsoft.com/office/drawing/2014/main" id="{7668F774-5F60-3CC6-5B37-F91F1F7BA9A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05E379-3467-4E5C-B23F-8DF9BFB8BFC6}" type="slidenum">
              <a:rPr lang="es-CO" smtClean="0"/>
              <a:pPr/>
              <a:t>11</a:t>
            </a:fld>
            <a:endParaRPr lang="es-CO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BC32BBB-9C48-A039-E3DE-7700AC7B9D50}"/>
              </a:ext>
            </a:extLst>
          </p:cNvPr>
          <p:cNvSpPr>
            <a:spLocks/>
          </p:cNvSpPr>
          <p:nvPr/>
        </p:nvSpPr>
        <p:spPr>
          <a:xfrm>
            <a:off x="1221208" y="5926238"/>
            <a:ext cx="9769033" cy="838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Financiero</a:t>
            </a:r>
            <a:endParaRPr lang="es-CO" sz="40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39B18317-BA93-C435-F4F7-6A689D759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552" y="1698376"/>
            <a:ext cx="9444895" cy="2959599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7DCC747-E8A7-F2BF-9397-FE158B8B3871}"/>
              </a:ext>
            </a:extLst>
          </p:cNvPr>
          <p:cNvSpPr txBox="1"/>
          <p:nvPr/>
        </p:nvSpPr>
        <p:spPr>
          <a:xfrm>
            <a:off x="2717456" y="293201"/>
            <a:ext cx="1590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IPC: 8,53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44AAFBC-2E6C-C700-DD4D-818315033D4E}"/>
              </a:ext>
            </a:extLst>
          </p:cNvPr>
          <p:cNvSpPr txBox="1"/>
          <p:nvPr/>
        </p:nvSpPr>
        <p:spPr>
          <a:xfrm>
            <a:off x="5340281" y="292335"/>
            <a:ext cx="243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PVP: $195,000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BE6AA5B-1568-C453-A511-0E01D3F72B4B}"/>
              </a:ext>
            </a:extLst>
          </p:cNvPr>
          <p:cNvSpPr txBox="1"/>
          <p:nvPr/>
        </p:nvSpPr>
        <p:spPr>
          <a:xfrm>
            <a:off x="9061745" y="292335"/>
            <a:ext cx="243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Unid Mes: 336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21C72969-11F0-D0F1-F6A0-524A60341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280" y="1535348"/>
            <a:ext cx="11054890" cy="247109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546CDDD-257C-DD94-3192-6D147205B6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681" y="4060528"/>
            <a:ext cx="5212080" cy="176784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5FBA28C7-469E-0629-A74B-5D861B79FF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2141" y="4366691"/>
            <a:ext cx="297942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9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FB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7EFA5F3-2C92-3169-519E-5E53E3E57EA2}"/>
              </a:ext>
            </a:extLst>
          </p:cNvPr>
          <p:cNvSpPr/>
          <p:nvPr/>
        </p:nvSpPr>
        <p:spPr>
          <a:xfrm>
            <a:off x="-291830" y="4560426"/>
            <a:ext cx="14095379" cy="2297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A645F1-81DF-6B91-301C-39DDD573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12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3DBD50F-E896-5088-DD2B-115A37B15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88" y="4731043"/>
            <a:ext cx="1931143" cy="193114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7F2ACE2-0814-35D3-92F1-32F4F2F83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051" y="4600933"/>
            <a:ext cx="2028297" cy="19979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79D4E46-6FF2-3B8B-1D0D-C9C2DDECBBC7}"/>
              </a:ext>
            </a:extLst>
          </p:cNvPr>
          <p:cNvSpPr/>
          <p:nvPr/>
        </p:nvSpPr>
        <p:spPr>
          <a:xfrm>
            <a:off x="1211483" y="2480899"/>
            <a:ext cx="9769033" cy="1399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5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MUCHAS GRACIAS</a:t>
            </a:r>
          </a:p>
        </p:txBody>
      </p:sp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C850B567-A0F5-6E54-7F95-BCD18B64953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014" y="-85220"/>
            <a:ext cx="7191737" cy="282821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FA6D9F0-BD83-6673-DCE6-C1B988588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019" y="4621947"/>
            <a:ext cx="4051959" cy="214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40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6A5E2BDE-D612-EBBD-609A-A6A587669D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r="14255" b="42139"/>
          <a:stretch/>
        </p:blipFill>
        <p:spPr>
          <a:xfrm>
            <a:off x="3252487" y="821802"/>
            <a:ext cx="8939513" cy="603619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ECBF233-3E04-273F-54D0-AECA40E213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31672" t="6643" b="10808"/>
          <a:stretch/>
        </p:blipFill>
        <p:spPr>
          <a:xfrm>
            <a:off x="0" y="-1"/>
            <a:ext cx="5681484" cy="685800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6EAE8BF-84B1-EF63-82E0-E8D7591D33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640" y="230590"/>
            <a:ext cx="4369378" cy="166834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C9106EF-3154-1A61-4F0C-55DEAA5378FD}"/>
              </a:ext>
            </a:extLst>
          </p:cNvPr>
          <p:cNvSpPr txBox="1"/>
          <p:nvPr/>
        </p:nvSpPr>
        <p:spPr>
          <a:xfrm flipH="1">
            <a:off x="972270" y="1852672"/>
            <a:ext cx="1025517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Aprovechamiento de residuos generados en la industria maderera en el municipio de San Juan de Pasto, para la puesta en marcha de una empresa dedicada a la fabricación de láminas tipo aglomerado con adición de caucho</a:t>
            </a:r>
            <a:endParaRPr lang="es-CO" sz="37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B73A77-A7DE-B0E3-6E70-2992D9BEDBDE}"/>
              </a:ext>
            </a:extLst>
          </p:cNvPr>
          <p:cNvSpPr txBox="1"/>
          <p:nvPr/>
        </p:nvSpPr>
        <p:spPr>
          <a:xfrm>
            <a:off x="1624311" y="5236042"/>
            <a:ext cx="893951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>
                <a:solidFill>
                  <a:schemeClr val="accent6">
                    <a:lumMod val="50000"/>
                  </a:schemeClr>
                </a:solidFill>
                <a:latin typeface="Berlin Sans FB Demi" panose="020E0802020502020306" pitchFamily="34" charset="0"/>
              </a:rPr>
              <a:t>PONENCIAS ESTUDIANTILES</a:t>
            </a:r>
            <a:endParaRPr lang="es-CO" dirty="0">
              <a:solidFill>
                <a:schemeClr val="accent6">
                  <a:lumMod val="50000"/>
                </a:schemeClr>
              </a:solidFill>
              <a:latin typeface="Berlin Sans FB Demi" panose="020E0802020502020306" pitchFamily="34" charset="0"/>
            </a:endParaRPr>
          </a:p>
          <a:p>
            <a:pPr algn="ctr"/>
            <a:r>
              <a:rPr lang="es-CO" dirty="0">
                <a:solidFill>
                  <a:schemeClr val="accent6">
                    <a:lumMod val="50000"/>
                  </a:schemeClr>
                </a:solidFill>
                <a:latin typeface="Berlin Sans FB Demi" panose="020E0802020502020306" pitchFamily="34" charset="0"/>
              </a:rPr>
              <a:t>POR:  KALIL TONCEL CARDONA, JAVIER VILLOTA PAZ</a:t>
            </a:r>
          </a:p>
          <a:p>
            <a:pPr algn="ctr"/>
            <a:r>
              <a:rPr lang="es-CO" dirty="0">
                <a:solidFill>
                  <a:schemeClr val="accent6">
                    <a:lumMod val="50000"/>
                  </a:schemeClr>
                </a:solidFill>
                <a:latin typeface="Berlin Sans FB Demi" panose="020E0802020502020306" pitchFamily="34" charset="0"/>
              </a:rPr>
              <a:t>INVESTIGACIÓN DESARROLLADA COMO REQUISITO PARCIAL PARA OPTAR EL TITULO DE INGENIERO DE PROCESOS</a:t>
            </a:r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7418CF7-E59D-4679-A8E7-989845829B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50" b="90481" l="0" r="95420">
                        <a14:foregroundMark x1="21953" y1="32810" x2="21953" y2="36044"/>
                        <a14:foregroundMark x1="27063" y1="35490" x2="27063" y2="38725"/>
                        <a14:foregroundMark x1="32930" y1="33641" x2="33081" y2="39279"/>
                        <a14:foregroundMark x1="40500" y1="32070" x2="41597" y2="32440"/>
                        <a14:foregroundMark x1="49092" y1="32440" x2="49016" y2="37246"/>
                        <a14:foregroundMark x1="56510" y1="33272" x2="56510" y2="35860"/>
                        <a14:foregroundMark x1="59425" y1="34473" x2="59084" y2="36876"/>
                        <a14:foregroundMark x1="66162" y1="35028" x2="66427" y2="41128"/>
                        <a14:foregroundMark x1="72445" y1="32810" x2="72445" y2="36691"/>
                        <a14:foregroundMark x1="77971" y1="36044" x2="78880" y2="37431"/>
                        <a14:foregroundMark x1="85390" y1="31793" x2="86904" y2="31608"/>
                        <a14:foregroundMark x1="86412" y1="41682" x2="87131" y2="43530"/>
                        <a14:foregroundMark x1="85503" y1="52773" x2="87055" y2="52957"/>
                        <a14:foregroundMark x1="85731" y1="65712" x2="87396" y2="68299"/>
                        <a14:foregroundMark x1="20628" y1="62847" x2="20628" y2="62847"/>
                        <a14:foregroundMark x1="24186" y1="62662" x2="24186" y2="62662"/>
                        <a14:foregroundMark x1="25814" y1="62292" x2="25814" y2="62292"/>
                        <a14:foregroundMark x1="29220" y1="62477" x2="29220" y2="62477"/>
                        <a14:foregroundMark x1="31529" y1="60628" x2="31529" y2="60628"/>
                        <a14:foregroundMark x1="32854" y1="63678" x2="32854" y2="63678"/>
                        <a14:foregroundMark x1="36488" y1="65250" x2="36488" y2="65250"/>
                        <a14:foregroundMark x1="38531" y1="63678" x2="38531" y2="63678"/>
                        <a14:foregroundMark x1="43414" y1="63216" x2="43414" y2="63216"/>
                        <a14:foregroundMark x1="45155" y1="63678" x2="45155" y2="63678"/>
                        <a14:foregroundMark x1="46366" y1="63863" x2="46366" y2="63863"/>
                        <a14:foregroundMark x1="49092" y1="64510" x2="49092" y2="64510"/>
                        <a14:foregroundMark x1="53217" y1="64510" x2="53217" y2="64510"/>
                        <a14:foregroundMark x1="55867" y1="64233" x2="55867" y2="64233"/>
                        <a14:foregroundMark x1="58327" y1="62477" x2="58327" y2="62477"/>
                        <a14:foregroundMark x1="58819" y1="56192" x2="58819" y2="56192"/>
                        <a14:foregroundMark x1="60636" y1="62015" x2="60636" y2="62015"/>
                        <a14:foregroundMark x1="62793" y1="62662" x2="62793" y2="62662"/>
                        <a14:foregroundMark x1="64194" y1="63494" x2="64194" y2="63494"/>
                        <a14:foregroundMark x1="66427" y1="64510" x2="66427" y2="64510"/>
                        <a14:foregroundMark x1="70136" y1="60444" x2="70136" y2="60444"/>
                        <a14:foregroundMark x1="72445" y1="62477" x2="73354" y2="62015"/>
                        <a14:foregroundMark x1="74527" y1="62292" x2="75511" y2="62015"/>
                        <a14:foregroundMark x1="77063" y1="62662" x2="77063" y2="62662"/>
                        <a14:foregroundMark x1="79939" y1="62292" x2="79939" y2="62292"/>
                        <a14:foregroundMark x1="20363" y1="72921" x2="80961" y2="73105"/>
                        <a14:foregroundMark x1="20553" y1="51571" x2="80961" y2="50924"/>
                        <a14:backgroundMark x1="67335" y1="35490" x2="67487" y2="35028"/>
                        <a14:backgroundMark x1="21045" y1="68115" x2="79145" y2="69686"/>
                        <a14:backgroundMark x1="23921" y1="47782" x2="80053" y2="48336"/>
                        <a14:backgroundMark x1="33422" y1="62292" x2="33422" y2="62292"/>
                        <a14:backgroundMark x1="49773" y1="61460" x2="49773" y2="61460"/>
                        <a14:backgroundMark x1="21461" y1="60444" x2="21461" y2="60444"/>
                        <a14:backgroundMark x1="23921" y1="60628" x2="23921" y2="60628"/>
                        <a14:backgroundMark x1="60901" y1="60628" x2="60901" y2="60628"/>
                        <a14:backgroundMark x1="66995" y1="62662" x2="66995" y2="62662"/>
                        <a14:backgroundMark x1="75435" y1="60444" x2="75435" y2="60444"/>
                        <a14:backgroundMark x1="77896" y1="62477" x2="77896" y2="62477"/>
                        <a14:backgroundMark x1="86488" y1="55638" x2="86488" y2="55638"/>
                        <a14:backgroundMark x1="41219" y1="62292" x2="41219" y2="62292"/>
                        <a14:backgroundMark x1="52612" y1="62292" x2="52612" y2="62292"/>
                        <a14:backgroundMark x1="56397" y1="63956" x2="56397" y2="63956"/>
                        <a14:backgroundMark x1="17146" y1="54898" x2="17146" y2="54898"/>
                        <a14:backgroundMark x1="16427" y1="51664" x2="16427" y2="51664"/>
                        <a14:backgroundMark x1="9765" y1="39187" x2="9765" y2="39187"/>
                        <a14:backgroundMark x1="10636" y1="33179" x2="10636" y2="33179"/>
                        <a14:backgroundMark x1="28160" y1="62477" x2="28160" y2="62477"/>
                      </a14:backgroundRemoval>
                    </a14:imgEffect>
                  </a14:imgLayer>
                </a14:imgProps>
              </a:ext>
            </a:extLst>
          </a:blip>
          <a:srcRect l="6921" t="23894" r="10035" b="23534"/>
          <a:stretch/>
        </p:blipFill>
        <p:spPr>
          <a:xfrm>
            <a:off x="1513452" y="2225875"/>
            <a:ext cx="9183275" cy="2380849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F19F43-E3C6-1F40-CB2A-FB5C5A9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041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4276B786-93D9-0782-DC3B-BE97D2F5E6B9}"/>
              </a:ext>
            </a:extLst>
          </p:cNvPr>
          <p:cNvCxnSpPr>
            <a:cxnSpLocks/>
          </p:cNvCxnSpPr>
          <p:nvPr/>
        </p:nvCxnSpPr>
        <p:spPr>
          <a:xfrm>
            <a:off x="4422710" y="0"/>
            <a:ext cx="0" cy="6858000"/>
          </a:xfrm>
          <a:prstGeom prst="line">
            <a:avLst/>
          </a:prstGeom>
          <a:ln w="57150">
            <a:solidFill>
              <a:srgbClr val="95D4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>
            <a:extLst>
              <a:ext uri="{FF2B5EF4-FFF2-40B4-BE49-F238E27FC236}">
                <a16:creationId xmlns:a16="http://schemas.microsoft.com/office/drawing/2014/main" id="{E5B70557-A8B2-752F-4303-91EAD9DC5D86}"/>
              </a:ext>
            </a:extLst>
          </p:cNvPr>
          <p:cNvSpPr>
            <a:spLocks/>
          </p:cNvSpPr>
          <p:nvPr/>
        </p:nvSpPr>
        <p:spPr>
          <a:xfrm>
            <a:off x="4814595" y="381965"/>
            <a:ext cx="7007285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HOJA DE VIDA DEL ESTUDIANTE</a:t>
            </a:r>
            <a:endParaRPr lang="es-CO" sz="40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7763B89-70E6-6E74-9C9A-6A4EA72E368E}"/>
              </a:ext>
            </a:extLst>
          </p:cNvPr>
          <p:cNvSpPr/>
          <p:nvPr/>
        </p:nvSpPr>
        <p:spPr>
          <a:xfrm>
            <a:off x="4814595" y="1511966"/>
            <a:ext cx="7007285" cy="4898165"/>
          </a:xfrm>
          <a:prstGeom prst="rect">
            <a:avLst/>
          </a:prstGeom>
          <a:solidFill>
            <a:srgbClr val="E7F5FF"/>
          </a:solidFill>
          <a:ln w="57150">
            <a:solidFill>
              <a:srgbClr val="95D4FD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CO" sz="24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Estudiante de ultimo semestre del programa de Ingeniería de Procesos, programa adscrito a la Universidad Mariana, en la ciudad de San Juan de Pasto. </a:t>
            </a:r>
            <a:r>
              <a:rPr lang="es-MX" sz="24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Me encuentro en constante crecimiento, cuento con capacidad de liderazgo y con las habilidades necesarias que el quehacer de la ingeniería requiere en el día a día. El respeto, la humildad, la responsabilidad, disciplina y transparencia, me permiten fortalecer el trato humanizado hacia compañeros de trabajo y demás personal relacionado con el ambiente laboral, favoreciendo el trabajo en equipo y la toma de decisiones cuando la situación lo amerite.</a:t>
            </a:r>
            <a:endParaRPr lang="es-CO" sz="2400" dirty="0">
              <a:solidFill>
                <a:schemeClr val="accent5">
                  <a:lumMod val="50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3E13195-6492-34FF-EA37-749BEFBB45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16" b="99297" l="3646" r="99271">
                        <a14:foregroundMark x1="5833" y1="88750" x2="5833" y2="88750"/>
                        <a14:foregroundMark x1="7604" y1="89219" x2="7604" y2="89219"/>
                        <a14:foregroundMark x1="17083" y1="91953" x2="74167" y2="95391"/>
                        <a14:foregroundMark x1="55833" y1="63125" x2="62917" y2="77344"/>
                        <a14:foregroundMark x1="87604" y1="86250" x2="93438" y2="95156"/>
                        <a14:foregroundMark x1="4583" y1="67266" x2="3646" y2="89766"/>
                        <a14:foregroundMark x1="3646" y1="89766" x2="14063" y2="96563"/>
                        <a14:foregroundMark x1="2708" y1="97266" x2="88021" y2="98750"/>
                        <a14:foregroundMark x1="88021" y1="98750" x2="93750" y2="97500"/>
                        <a14:foregroundMark x1="48229" y1="18516" x2="48229" y2="18516"/>
                        <a14:foregroundMark x1="98646" y1="96563" x2="99271" y2="99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34"/>
          <a:stretch/>
        </p:blipFill>
        <p:spPr>
          <a:xfrm>
            <a:off x="208071" y="837686"/>
            <a:ext cx="4136827" cy="498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91CFD752-F4B8-2F46-EBC3-228323B3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751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567FACB-E36D-DDC9-3053-B9270808FE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6763" t="14566" b="1456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96C8A5-6335-2AA6-4CAC-3AABB065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4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9CBA731-977F-377A-A61C-2D441053F72C}"/>
              </a:ext>
            </a:extLst>
          </p:cNvPr>
          <p:cNvSpPr txBox="1">
            <a:spLocks/>
          </p:cNvSpPr>
          <p:nvPr/>
        </p:nvSpPr>
        <p:spPr>
          <a:xfrm>
            <a:off x="7431314" y="611870"/>
            <a:ext cx="4613729" cy="9701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ea typeface="+mn-ea"/>
                <a:cs typeface="Arial" panose="020B0604020202020204" pitchFamily="34" charset="0"/>
              </a:rPr>
              <a:t>Introducción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32C93FA-98B0-DDCE-FDFE-28B5BEF50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11" y="750601"/>
            <a:ext cx="4131900" cy="2754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A0760D0-1E47-0F72-8528-4D09CA0F1DB0}"/>
              </a:ext>
            </a:extLst>
          </p:cNvPr>
          <p:cNvSpPr/>
          <p:nvPr/>
        </p:nvSpPr>
        <p:spPr>
          <a:xfrm>
            <a:off x="523011" y="3646116"/>
            <a:ext cx="2856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https://www.forestalmaderero.com/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2E734108-F6CE-156B-03ED-15D090C4B2B2}"/>
              </a:ext>
            </a:extLst>
          </p:cNvPr>
          <p:cNvSpPr txBox="1">
            <a:spLocks/>
          </p:cNvSpPr>
          <p:nvPr/>
        </p:nvSpPr>
        <p:spPr>
          <a:xfrm>
            <a:off x="3027053" y="3020106"/>
            <a:ext cx="6421747" cy="970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3800" b="1" dirty="0">
                <a:solidFill>
                  <a:schemeClr val="accent5">
                    <a:lumMod val="50000"/>
                  </a:schemeClr>
                </a:solidFill>
                <a:latin typeface="Script MT Bold" panose="03040602040607080904" pitchFamily="66" charset="0"/>
              </a:rPr>
              <a:t>Madera</a:t>
            </a:r>
          </a:p>
        </p:txBody>
      </p:sp>
      <p:pic>
        <p:nvPicPr>
          <p:cNvPr id="9" name="Picture 2" descr="La Lengua del Ajolote: &quot;Aserrín&quot; o &quot;serrín&quot;">
            <a:extLst>
              <a:ext uri="{FF2B5EF4-FFF2-40B4-BE49-F238E27FC236}">
                <a16:creationId xmlns:a16="http://schemas.microsoft.com/office/drawing/2014/main" id="{7CD38E8F-91AC-2881-1C11-D4E2A8385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53" y="2721167"/>
            <a:ext cx="4067347" cy="3046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D0A90C0-5216-63C9-945D-35BBEB28603C}"/>
              </a:ext>
            </a:extLst>
          </p:cNvPr>
          <p:cNvSpPr/>
          <p:nvPr/>
        </p:nvSpPr>
        <p:spPr>
          <a:xfrm>
            <a:off x="5381453" y="5896569"/>
            <a:ext cx="3139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http://lalenguadelajolote.blogspot.com/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3DB9407A-A179-EF74-BDE4-100FFA0D2DE1}"/>
              </a:ext>
            </a:extLst>
          </p:cNvPr>
          <p:cNvSpPr txBox="1">
            <a:spLocks/>
          </p:cNvSpPr>
          <p:nvPr/>
        </p:nvSpPr>
        <p:spPr>
          <a:xfrm>
            <a:off x="3044690" y="2983554"/>
            <a:ext cx="6421747" cy="970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3800" b="1" dirty="0">
                <a:solidFill>
                  <a:schemeClr val="accent5">
                    <a:lumMod val="50000"/>
                  </a:schemeClr>
                </a:solidFill>
                <a:latin typeface="Script MT Bold" panose="03040602040607080904" pitchFamily="66" charset="0"/>
              </a:rPr>
              <a:t>Llantas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C7600CA-783F-5BD9-00F3-5DBFEF6F2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425" y="504537"/>
            <a:ext cx="5254028" cy="2955391"/>
          </a:xfrm>
          <a:prstGeom prst="rect">
            <a:avLst/>
          </a:prstGeom>
        </p:spPr>
      </p:pic>
      <p:pic>
        <p:nvPicPr>
          <p:cNvPr id="15" name="Picture 4" descr="Llantas desechadas, un problema">
            <a:extLst>
              <a:ext uri="{FF2B5EF4-FFF2-40B4-BE49-F238E27FC236}">
                <a16:creationId xmlns:a16="http://schemas.microsoft.com/office/drawing/2014/main" id="{5E804096-4C1C-5902-4CF8-D8B329B37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412" y="2862218"/>
            <a:ext cx="4580151" cy="303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34491BFD-65A6-A8C1-8106-214724FABDAF}"/>
              </a:ext>
            </a:extLst>
          </p:cNvPr>
          <p:cNvSpPr/>
          <p:nvPr/>
        </p:nvSpPr>
        <p:spPr>
          <a:xfrm>
            <a:off x="523011" y="3615338"/>
            <a:ext cx="2483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https://www.revistaturbo.com/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AEADAE8-4D6D-DF33-8085-720241FE9981}"/>
              </a:ext>
            </a:extLst>
          </p:cNvPr>
          <p:cNvSpPr/>
          <p:nvPr/>
        </p:nvSpPr>
        <p:spPr>
          <a:xfrm>
            <a:off x="5792797" y="6076811"/>
            <a:ext cx="3112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https://www.elsiglodedurango.com.mx/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E35F26B2-D67C-BC03-68B1-C4652D665E14}"/>
              </a:ext>
            </a:extLst>
          </p:cNvPr>
          <p:cNvSpPr txBox="1">
            <a:spLocks/>
          </p:cNvSpPr>
          <p:nvPr/>
        </p:nvSpPr>
        <p:spPr>
          <a:xfrm>
            <a:off x="1681629" y="2935486"/>
            <a:ext cx="9827169" cy="970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3800" b="1" dirty="0">
                <a:solidFill>
                  <a:schemeClr val="accent5">
                    <a:lumMod val="50000"/>
                  </a:schemeClr>
                </a:solidFill>
                <a:latin typeface="Script MT Bold" panose="03040602040607080904" pitchFamily="66" charset="0"/>
              </a:rPr>
              <a:t>Aglomerados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83B99750-8BF3-F89F-09AE-9587466609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331" y="504537"/>
            <a:ext cx="2769901" cy="417114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DAE9709-959D-F3CF-3AF9-F808CDA3AD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4954" y="1766842"/>
            <a:ext cx="3960388" cy="3036297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B9F1ACC8-F53F-416D-67F6-10B955FDC21E}"/>
              </a:ext>
            </a:extLst>
          </p:cNvPr>
          <p:cNvSpPr/>
          <p:nvPr/>
        </p:nvSpPr>
        <p:spPr>
          <a:xfrm>
            <a:off x="863331" y="4875032"/>
            <a:ext cx="2759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http://www.materialescomsa.com/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A9C3D1AA-CE36-67CC-6FCA-FEBCC5FC85B3}"/>
              </a:ext>
            </a:extLst>
          </p:cNvPr>
          <p:cNvSpPr/>
          <p:nvPr/>
        </p:nvSpPr>
        <p:spPr>
          <a:xfrm>
            <a:off x="6197369" y="4958253"/>
            <a:ext cx="2090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https://www.maderea.es/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953583ED-3AF2-6039-AECF-B5119E7EC859}"/>
              </a:ext>
            </a:extLst>
          </p:cNvPr>
          <p:cNvSpPr/>
          <p:nvPr/>
        </p:nvSpPr>
        <p:spPr>
          <a:xfrm>
            <a:off x="0" y="0"/>
            <a:ext cx="7436224" cy="4034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9ACEF26A-E0AD-B25A-0BA0-66600F8B8791}"/>
              </a:ext>
            </a:extLst>
          </p:cNvPr>
          <p:cNvSpPr/>
          <p:nvPr/>
        </p:nvSpPr>
        <p:spPr>
          <a:xfrm>
            <a:off x="4453" y="-35617"/>
            <a:ext cx="1952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(Zanni, 2008)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100E852F-147D-FCF3-AAA1-2B8DC5F5442C}"/>
              </a:ext>
            </a:extLst>
          </p:cNvPr>
          <p:cNvSpPr/>
          <p:nvPr/>
        </p:nvSpPr>
        <p:spPr>
          <a:xfrm>
            <a:off x="-16111" y="-58253"/>
            <a:ext cx="3395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(Calvo &amp; Miravete, 1997)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9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1" grpId="0"/>
      <p:bldP spid="11" grpId="1"/>
      <p:bldP spid="13" grpId="0"/>
      <p:bldP spid="13" grpId="1"/>
      <p:bldP spid="16" grpId="0"/>
      <p:bldP spid="16" grpId="1"/>
      <p:bldP spid="17" grpId="0"/>
      <p:bldP spid="17" grpId="1"/>
      <p:bldP spid="18" grpId="0"/>
      <p:bldP spid="18" grpId="1"/>
      <p:bldP spid="21" grpId="0"/>
      <p:bldP spid="22" grpId="0"/>
      <p:bldP spid="26" grpId="0"/>
      <p:bldP spid="26" grpId="1"/>
      <p:bldP spid="27" grpId="0"/>
      <p:bldP spid="2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F6D908C-4EB0-1DB8-644F-5A5C7BDC09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r="13316" b="34390"/>
          <a:stretch/>
        </p:blipFill>
        <p:spPr>
          <a:xfrm>
            <a:off x="3935393" y="608635"/>
            <a:ext cx="8256607" cy="624935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7869059-DB6A-18B4-F0E8-CD2551DA7E52}"/>
              </a:ext>
            </a:extLst>
          </p:cNvPr>
          <p:cNvSpPr>
            <a:spLocks/>
          </p:cNvSpPr>
          <p:nvPr/>
        </p:nvSpPr>
        <p:spPr>
          <a:xfrm>
            <a:off x="1211483" y="381965"/>
            <a:ext cx="9769033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Contextualización</a:t>
            </a:r>
            <a:endParaRPr lang="es-CO" sz="40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9F06AE76-67CE-5D65-1463-5E1B556860C2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56527" y="1585732"/>
            <a:ext cx="10648709" cy="0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745A865-0DED-5A05-CC6E-13DED4FA9966}"/>
              </a:ext>
            </a:extLst>
          </p:cNvPr>
          <p:cNvSpPr/>
          <p:nvPr/>
        </p:nvSpPr>
        <p:spPr>
          <a:xfrm>
            <a:off x="837545" y="2149730"/>
            <a:ext cx="7384649" cy="4430172"/>
          </a:xfrm>
          <a:prstGeom prst="rect">
            <a:avLst/>
          </a:prstGeom>
          <a:solidFill>
            <a:srgbClr val="E8FEEE"/>
          </a:solidFill>
          <a:ln w="57150">
            <a:solidFill>
              <a:srgbClr val="A3FBAB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800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229BC6F-BF46-2261-2A0B-8E2BDA38C816}"/>
              </a:ext>
            </a:extLst>
          </p:cNvPr>
          <p:cNvSpPr txBox="1"/>
          <p:nvPr/>
        </p:nvSpPr>
        <p:spPr>
          <a:xfrm>
            <a:off x="8611255" y="5596685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Tomado de: https://blog.explorerbyx.org/</a:t>
            </a:r>
          </a:p>
          <a:p>
            <a:pPr algn="ctr"/>
            <a:endParaRPr lang="es-CO" sz="1100" dirty="0">
              <a:latin typeface="Berlin Sans FB" panose="020E0602020502020306" pitchFamily="34" charset="0"/>
            </a:endParaRPr>
          </a:p>
        </p:txBody>
      </p:sp>
      <p:pic>
        <p:nvPicPr>
          <p:cNvPr id="17" name="Imagen 16" descr="Texto&#10;&#10;Descripción generada automáticamente">
            <a:extLst>
              <a:ext uri="{FF2B5EF4-FFF2-40B4-BE49-F238E27FC236}">
                <a16:creationId xmlns:a16="http://schemas.microsoft.com/office/drawing/2014/main" id="{A14AE4F9-F6AE-1A05-5E58-6BB93F29FE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470" y="0"/>
            <a:ext cx="2688530" cy="105728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89C63A-84B5-9329-5873-E27B7FFAE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2803" y="6351989"/>
            <a:ext cx="2743200" cy="365125"/>
          </a:xfrm>
        </p:spPr>
        <p:txBody>
          <a:bodyPr/>
          <a:lstStyle/>
          <a:p>
            <a:fld id="{8105E379-3467-4E5C-B23F-8DF9BFB8BFC6}" type="slidenum">
              <a:rPr lang="es-CO" smtClean="0"/>
              <a:t>5</a:t>
            </a:fld>
            <a:endParaRPr lang="es-CO" dirty="0"/>
          </a:p>
        </p:txBody>
      </p:sp>
      <p:pic>
        <p:nvPicPr>
          <p:cNvPr id="10" name="Picture 2" descr="Aserrín: imágenes, fotos de stock libres de derechos | Depositphotos">
            <a:extLst>
              <a:ext uri="{FF2B5EF4-FFF2-40B4-BE49-F238E27FC236}">
                <a16:creationId xmlns:a16="http://schemas.microsoft.com/office/drawing/2014/main" id="{6C1E1090-26C5-ECD7-0337-049B35543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171" y="2569916"/>
            <a:ext cx="3718832" cy="2702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04031CF-0C88-68DE-1223-FABB5E4903AA}"/>
              </a:ext>
            </a:extLst>
          </p:cNvPr>
          <p:cNvSpPr txBox="1"/>
          <p:nvPr/>
        </p:nvSpPr>
        <p:spPr>
          <a:xfrm>
            <a:off x="2106591" y="2421370"/>
            <a:ext cx="4884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San Juan de Pasto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30228 m</a:t>
            </a:r>
            <a:r>
              <a:rPr lang="es-ES" sz="4000" b="1" baseline="30000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2</a:t>
            </a:r>
            <a:endParaRPr lang="en-US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399AF0E-24ED-1FBD-FC59-1D69B4FB71FD}"/>
              </a:ext>
            </a:extLst>
          </p:cNvPr>
          <p:cNvSpPr txBox="1"/>
          <p:nvPr/>
        </p:nvSpPr>
        <p:spPr>
          <a:xfrm>
            <a:off x="972274" y="3684480"/>
            <a:ext cx="7118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Área Municipal: 1181 km</a:t>
            </a:r>
            <a:r>
              <a:rPr lang="es-ES" sz="4000" b="1" baseline="30000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2</a:t>
            </a:r>
            <a:endParaRPr lang="en-US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2F64844-54DB-1780-80C4-5EF7EEB63CA8}"/>
              </a:ext>
            </a:extLst>
          </p:cNvPr>
          <p:cNvSpPr txBox="1"/>
          <p:nvPr/>
        </p:nvSpPr>
        <p:spPr>
          <a:xfrm>
            <a:off x="974199" y="4438780"/>
            <a:ext cx="7118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Área Departamental: 33268 km</a:t>
            </a:r>
            <a:r>
              <a:rPr lang="es-ES" sz="4000" b="1" baseline="30000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2</a:t>
            </a:r>
            <a:endParaRPr lang="en-US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F76ED6A-4579-4B7C-A589-CDE0C51EE46D}"/>
              </a:ext>
            </a:extLst>
          </p:cNvPr>
          <p:cNvSpPr txBox="1"/>
          <p:nvPr/>
        </p:nvSpPr>
        <p:spPr>
          <a:xfrm>
            <a:off x="2087611" y="5122477"/>
            <a:ext cx="4884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Nariño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851503 m</a:t>
            </a:r>
            <a:r>
              <a:rPr lang="es-ES" sz="4000" b="1" baseline="30000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2</a:t>
            </a:r>
            <a:endParaRPr lang="en-US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4316AB6-69ED-9BA7-4C9D-1B9E2F99B444}"/>
              </a:ext>
            </a:extLst>
          </p:cNvPr>
          <p:cNvSpPr/>
          <p:nvPr/>
        </p:nvSpPr>
        <p:spPr>
          <a:xfrm>
            <a:off x="3932356" y="2167475"/>
            <a:ext cx="7384649" cy="4430172"/>
          </a:xfrm>
          <a:prstGeom prst="rect">
            <a:avLst/>
          </a:prstGeom>
          <a:solidFill>
            <a:srgbClr val="E8FEEE"/>
          </a:solidFill>
          <a:ln w="57150">
            <a:solidFill>
              <a:srgbClr val="A3FBAB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800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F9B16D24-B291-7115-7C96-3770FD483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42" y="2834043"/>
            <a:ext cx="3200677" cy="3097036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843708CE-97C7-8887-818D-4F2A33C2CA49}"/>
              </a:ext>
            </a:extLst>
          </p:cNvPr>
          <p:cNvSpPr txBox="1"/>
          <p:nvPr/>
        </p:nvSpPr>
        <p:spPr>
          <a:xfrm>
            <a:off x="5098340" y="2262808"/>
            <a:ext cx="4884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San Juan de Pasto</a:t>
            </a:r>
            <a:endParaRPr lang="en-US" b="1" baseline="30000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816  </a:t>
            </a:r>
            <a:r>
              <a:rPr lang="en-US" sz="4000" b="1" dirty="0" err="1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establecimientos</a:t>
            </a:r>
            <a:endParaRPr lang="es-ES" sz="4000" b="1" dirty="0">
              <a:solidFill>
                <a:schemeClr val="accent5">
                  <a:lumMod val="50000"/>
                </a:schemeClr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744F95D-FF43-8680-0328-96F78F688D6B}"/>
              </a:ext>
            </a:extLst>
          </p:cNvPr>
          <p:cNvSpPr txBox="1"/>
          <p:nvPr/>
        </p:nvSpPr>
        <p:spPr>
          <a:xfrm>
            <a:off x="4601085" y="3521494"/>
            <a:ext cx="6047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10 neumáticos semanales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2CCDA2E-5748-EA8E-B768-336ED3145DF3}"/>
              </a:ext>
            </a:extLst>
          </p:cNvPr>
          <p:cNvSpPr txBox="1"/>
          <p:nvPr/>
        </p:nvSpPr>
        <p:spPr>
          <a:xfrm>
            <a:off x="4601085" y="4148970"/>
            <a:ext cx="6047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40 neumáticos mensuales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81F952C-A58C-537B-DA86-4E2892574E64}"/>
              </a:ext>
            </a:extLst>
          </p:cNvPr>
          <p:cNvSpPr txBox="1"/>
          <p:nvPr/>
        </p:nvSpPr>
        <p:spPr>
          <a:xfrm>
            <a:off x="4038222" y="4806556"/>
            <a:ext cx="7179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32640 neumáticos mensuales (En total)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7F1E0E4-D05D-DE55-681A-76233C23BB09}"/>
              </a:ext>
            </a:extLst>
          </p:cNvPr>
          <p:cNvSpPr txBox="1"/>
          <p:nvPr/>
        </p:nvSpPr>
        <p:spPr>
          <a:xfrm>
            <a:off x="4038223" y="5889319"/>
            <a:ext cx="7118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ES" sz="4000" b="1" dirty="0">
                <a:solidFill>
                  <a:schemeClr val="accent5">
                    <a:lumMod val="50000"/>
                  </a:schemeClr>
                </a:solidFill>
                <a:latin typeface="Harrington" panose="04040505050A02020702" pitchFamily="82" charset="0"/>
                <a:ea typeface="+mj-ea"/>
                <a:cs typeface="+mj-cs"/>
              </a:rPr>
              <a:t>290 toneladas de caucho</a:t>
            </a:r>
          </a:p>
        </p:txBody>
      </p:sp>
      <p:pic>
        <p:nvPicPr>
          <p:cNvPr id="26" name="Picture 2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577EF9D2-FF3D-781B-B595-974187B5D7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0" t="37855" r="34215" b="37612"/>
          <a:stretch/>
        </p:blipFill>
        <p:spPr bwMode="auto">
          <a:xfrm>
            <a:off x="2915647" y="3025764"/>
            <a:ext cx="3473614" cy="192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9A52AE07-663C-81EE-3067-6E9FB7DDA38E}"/>
              </a:ext>
            </a:extLst>
          </p:cNvPr>
          <p:cNvSpPr/>
          <p:nvPr/>
        </p:nvSpPr>
        <p:spPr>
          <a:xfrm>
            <a:off x="2824701" y="5100937"/>
            <a:ext cx="2466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https://blog.explorerbyx.org/</a:t>
            </a:r>
          </a:p>
        </p:txBody>
      </p:sp>
      <p:pic>
        <p:nvPicPr>
          <p:cNvPr id="28" name="Picture 4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80CE0057-BBF5-9927-8331-7FF7CF301F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14438"/>
          <a:stretch/>
        </p:blipFill>
        <p:spPr bwMode="auto">
          <a:xfrm>
            <a:off x="995910" y="1812732"/>
            <a:ext cx="4585125" cy="45516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5225C5FB-FEF5-916F-A1DB-974A7DEC4C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14438"/>
          <a:stretch/>
        </p:blipFill>
        <p:spPr bwMode="auto">
          <a:xfrm>
            <a:off x="998371" y="1822763"/>
            <a:ext cx="4585125" cy="455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AEAAC40D-701F-BF9A-7D0B-30C646B443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37339" l="21179" r="813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14438"/>
          <a:stretch/>
        </p:blipFill>
        <p:spPr bwMode="auto">
          <a:xfrm>
            <a:off x="999527" y="1822763"/>
            <a:ext cx="4585125" cy="455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457A02DB-3869-8A08-53DA-B475E02808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2823" b="64839" l="13967" r="33486">
                        <a14:foregroundMark x1="16543" y1="50081" x2="20607" y2="56613"/>
                        <a14:foregroundMark x1="22381" y1="55565" x2="16714" y2="55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14438"/>
          <a:stretch/>
        </p:blipFill>
        <p:spPr bwMode="auto">
          <a:xfrm>
            <a:off x="998378" y="1817120"/>
            <a:ext cx="4585125" cy="455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Objetivo 3 - SALUD Y BIENESTAR">
            <a:extLst>
              <a:ext uri="{FF2B5EF4-FFF2-40B4-BE49-F238E27FC236}">
                <a16:creationId xmlns:a16="http://schemas.microsoft.com/office/drawing/2014/main" id="{B1E1E816-2334-10C1-ACCD-3B9A3388F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970" y="2532568"/>
            <a:ext cx="1604163" cy="160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Objetivo 13 - ACCIÓN POR EL CLIMA">
            <a:extLst>
              <a:ext uri="{FF2B5EF4-FFF2-40B4-BE49-F238E27FC236}">
                <a16:creationId xmlns:a16="http://schemas.microsoft.com/office/drawing/2014/main" id="{5D7A47FE-C547-48BB-D6FF-E2E3492C7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650" y="2536561"/>
            <a:ext cx="1604164" cy="160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Tu idea también puede contribuir a los ODS - Te decimos cómo | Blog Explorer">
            <a:extLst>
              <a:ext uri="{FF2B5EF4-FFF2-40B4-BE49-F238E27FC236}">
                <a16:creationId xmlns:a16="http://schemas.microsoft.com/office/drawing/2014/main" id="{1253661E-B025-9549-FEF3-8427B4697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26" b="98710" l="14253" r="85060">
                        <a14:foregroundMark x1="57756" y1="76210" x2="61878" y2="92742"/>
                        <a14:foregroundMark x1="35089" y1="70887" x2="27075" y2="83629"/>
                        <a14:foregroundMark x1="30853" y1="61774" x2="20092" y2="70403"/>
                        <a14:foregroundMark x1="33257" y1="31774" x2="23526" y2="19758"/>
                        <a14:backgroundMark x1="37149" y1="40645" x2="61362" y2="565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60" r="14438"/>
          <a:stretch/>
        </p:blipFill>
        <p:spPr bwMode="auto">
          <a:xfrm>
            <a:off x="994809" y="1822763"/>
            <a:ext cx="4585125" cy="455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2" descr="Objetivo 8 - AGUA TRABAJO DECENTE Y CRECIMIENTO ECONÓMICO. Foto ONU">
            <a:extLst>
              <a:ext uri="{FF2B5EF4-FFF2-40B4-BE49-F238E27FC236}">
                <a16:creationId xmlns:a16="http://schemas.microsoft.com/office/drawing/2014/main" id="{5F12E344-8DB1-9C12-7415-1F9C21CA2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743" y="4493194"/>
            <a:ext cx="879012" cy="87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4" descr="Objetivo 11 - CIUDADES Y COMUNIDADES SOSTENIBLES">
            <a:extLst>
              <a:ext uri="{FF2B5EF4-FFF2-40B4-BE49-F238E27FC236}">
                <a16:creationId xmlns:a16="http://schemas.microsoft.com/office/drawing/2014/main" id="{632945D8-B38D-3CDF-1930-9486E24AF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041" y="4489158"/>
            <a:ext cx="879012" cy="87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0132531C-17C2-B240-8E1C-C12061D0AD1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28920" y="5657558"/>
            <a:ext cx="879012" cy="879012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0CCBC93A-5B60-2FD3-4D9E-686D77B9A586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85894" t="35267" r="4051" b="46536"/>
          <a:stretch/>
        </p:blipFill>
        <p:spPr>
          <a:xfrm>
            <a:off x="6394548" y="5660412"/>
            <a:ext cx="881207" cy="896611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0AB352B2-F20A-B5E6-8234-3F14E2DDF705}"/>
              </a:ext>
            </a:extLst>
          </p:cNvPr>
          <p:cNvSpPr/>
          <p:nvPr/>
        </p:nvSpPr>
        <p:spPr>
          <a:xfrm>
            <a:off x="5714608" y="6555137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https://www.un.org/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9568DBE8-B31B-4FFD-4C1C-0BC2A3E64074}"/>
              </a:ext>
            </a:extLst>
          </p:cNvPr>
          <p:cNvSpPr>
            <a:spLocks/>
          </p:cNvSpPr>
          <p:nvPr/>
        </p:nvSpPr>
        <p:spPr>
          <a:xfrm>
            <a:off x="1211482" y="376296"/>
            <a:ext cx="9769033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Justificación</a:t>
            </a:r>
            <a:endParaRPr lang="es-CO" sz="40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5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2" grpId="1" animBg="1"/>
      <p:bldP spid="16" grpId="0"/>
      <p:bldP spid="16" grpId="1"/>
      <p:bldP spid="4" grpId="0"/>
      <p:bldP spid="4" grpId="1"/>
      <p:bldP spid="13" grpId="0"/>
      <p:bldP spid="13" grpId="1"/>
      <p:bldP spid="15" grpId="0"/>
      <p:bldP spid="15" grpId="1"/>
      <p:bldP spid="18" grpId="0"/>
      <p:bldP spid="18" grpId="1"/>
      <p:bldP spid="19" grpId="0" animBg="1"/>
      <p:bldP spid="19" grpId="1" animBg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/>
      <p:bldP spid="27" grpId="1"/>
      <p:bldP spid="39" grpId="0"/>
      <p:bldP spid="39" grpId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501871A-2F57-7C27-ED84-055A66A85C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21107" t="37950"/>
          <a:stretch/>
        </p:blipFill>
        <p:spPr>
          <a:xfrm>
            <a:off x="-1" y="-1"/>
            <a:ext cx="8263359" cy="649918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4416C85-7E78-5A3F-FDEF-45D95B8C5C21}"/>
              </a:ext>
            </a:extLst>
          </p:cNvPr>
          <p:cNvSpPr>
            <a:spLocks/>
          </p:cNvSpPr>
          <p:nvPr/>
        </p:nvSpPr>
        <p:spPr>
          <a:xfrm>
            <a:off x="1211483" y="381965"/>
            <a:ext cx="9769033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Metodología de la investigación</a:t>
            </a:r>
            <a:endParaRPr lang="es-CO" sz="4000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53983995-4A6E-AFA4-0769-D2AE76DC5A0A}"/>
              </a:ext>
            </a:extLst>
          </p:cNvPr>
          <p:cNvCxnSpPr/>
          <p:nvPr/>
        </p:nvCxnSpPr>
        <p:spPr>
          <a:xfrm>
            <a:off x="690622" y="1423686"/>
            <a:ext cx="10810755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11780441-472B-405A-2320-D6B53169C9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88530" cy="105728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113076-6AA1-13EE-562C-C7FD128F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6</a:t>
            </a:fld>
            <a:endParaRPr lang="es-CO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191603D-6815-AD29-C30A-FC8E610FAC37}"/>
              </a:ext>
            </a:extLst>
          </p:cNvPr>
          <p:cNvSpPr/>
          <p:nvPr/>
        </p:nvSpPr>
        <p:spPr>
          <a:xfrm>
            <a:off x="1104087" y="2118465"/>
            <a:ext cx="2689700" cy="1265141"/>
          </a:xfrm>
          <a:prstGeom prst="roundRect">
            <a:avLst/>
          </a:prstGeom>
          <a:solidFill>
            <a:srgbClr val="E8FEEE"/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Mercado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DB292D2-0A2F-E627-009C-740733960154}"/>
              </a:ext>
            </a:extLst>
          </p:cNvPr>
          <p:cNvSpPr/>
          <p:nvPr/>
        </p:nvSpPr>
        <p:spPr>
          <a:xfrm>
            <a:off x="4758453" y="2115220"/>
            <a:ext cx="2689700" cy="1265141"/>
          </a:xfrm>
          <a:prstGeom prst="roundRect">
            <a:avLst/>
          </a:prstGeom>
          <a:solidFill>
            <a:srgbClr val="E8FEEE"/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Técnico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96BF23C-7433-7B61-FFE0-478C08334C2D}"/>
              </a:ext>
            </a:extLst>
          </p:cNvPr>
          <p:cNvSpPr/>
          <p:nvPr/>
        </p:nvSpPr>
        <p:spPr>
          <a:xfrm>
            <a:off x="8451732" y="2111977"/>
            <a:ext cx="2743200" cy="1265141"/>
          </a:xfrm>
          <a:prstGeom prst="roundRect">
            <a:avLst/>
          </a:prstGeom>
          <a:solidFill>
            <a:srgbClr val="E8FEEE"/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>
                <a:solidFill>
                  <a:schemeClr val="tx1"/>
                </a:solidFill>
                <a:latin typeface="Berlin Sans FB Demi" panose="020E0802020502020306" pitchFamily="34" charset="0"/>
              </a:rPr>
              <a:t>Organizacional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18A223DB-0DA1-6F55-ABBF-DAD0E2BC6759}"/>
              </a:ext>
            </a:extLst>
          </p:cNvPr>
          <p:cNvSpPr/>
          <p:nvPr/>
        </p:nvSpPr>
        <p:spPr>
          <a:xfrm>
            <a:off x="2936126" y="4232607"/>
            <a:ext cx="2689700" cy="1265141"/>
          </a:xfrm>
          <a:prstGeom prst="roundRect">
            <a:avLst/>
          </a:prstGeom>
          <a:solidFill>
            <a:srgbClr val="E8FEEE"/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Financiero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82E362D6-F25E-A045-7763-7F74A3BA7B55}"/>
              </a:ext>
            </a:extLst>
          </p:cNvPr>
          <p:cNvSpPr/>
          <p:nvPr/>
        </p:nvSpPr>
        <p:spPr>
          <a:xfrm>
            <a:off x="6648864" y="4239091"/>
            <a:ext cx="2689700" cy="1265141"/>
          </a:xfrm>
          <a:prstGeom prst="roundRect">
            <a:avLst/>
          </a:prstGeom>
          <a:solidFill>
            <a:srgbClr val="E8FEEE"/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Impactos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242E5A8C-9355-13C0-E71D-027DDBED81DB}"/>
              </a:ext>
            </a:extLst>
          </p:cNvPr>
          <p:cNvCxnSpPr>
            <a:cxnSpLocks/>
          </p:cNvCxnSpPr>
          <p:nvPr/>
        </p:nvCxnSpPr>
        <p:spPr>
          <a:xfrm flipV="1">
            <a:off x="7458688" y="2741304"/>
            <a:ext cx="1003579" cy="32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56E17722-95E7-2638-BB17-EA12587F2DC2}"/>
              </a:ext>
            </a:extLst>
          </p:cNvPr>
          <p:cNvCxnSpPr>
            <a:stCxn id="12" idx="3"/>
          </p:cNvCxnSpPr>
          <p:nvPr/>
        </p:nvCxnSpPr>
        <p:spPr>
          <a:xfrm flipV="1">
            <a:off x="11194932" y="2744547"/>
            <a:ext cx="426050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9B23D71-0356-977D-BB3F-2CA462C03EA1}"/>
              </a:ext>
            </a:extLst>
          </p:cNvPr>
          <p:cNvCxnSpPr/>
          <p:nvPr/>
        </p:nvCxnSpPr>
        <p:spPr>
          <a:xfrm flipV="1">
            <a:off x="3793787" y="2747790"/>
            <a:ext cx="964666" cy="32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A009EB57-7E50-403D-7D43-FEF19ABCA8F7}"/>
              </a:ext>
            </a:extLst>
          </p:cNvPr>
          <p:cNvCxnSpPr>
            <a:cxnSpLocks/>
          </p:cNvCxnSpPr>
          <p:nvPr/>
        </p:nvCxnSpPr>
        <p:spPr>
          <a:xfrm>
            <a:off x="2237151" y="4871597"/>
            <a:ext cx="703466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E69160CF-AFA2-5390-032D-D3BFAE0E153C}"/>
              </a:ext>
            </a:extLst>
          </p:cNvPr>
          <p:cNvCxnSpPr/>
          <p:nvPr/>
        </p:nvCxnSpPr>
        <p:spPr>
          <a:xfrm>
            <a:off x="5625826" y="4871597"/>
            <a:ext cx="1023038" cy="64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EEAA58BD-0E84-76A4-F89D-334A6E7082BC}"/>
              </a:ext>
            </a:extLst>
          </p:cNvPr>
          <p:cNvSpPr/>
          <p:nvPr/>
        </p:nvSpPr>
        <p:spPr>
          <a:xfrm>
            <a:off x="4754496" y="2118465"/>
            <a:ext cx="2689700" cy="126514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Técnico</a:t>
            </a:r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79542699-75A4-C3EF-B0ED-A8DAB3BC40FB}"/>
              </a:ext>
            </a:extLst>
          </p:cNvPr>
          <p:cNvSpPr/>
          <p:nvPr/>
        </p:nvSpPr>
        <p:spPr>
          <a:xfrm>
            <a:off x="6655347" y="4255301"/>
            <a:ext cx="2689700" cy="126514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5F9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Berlin Sans FB Demi" panose="020E0802020502020306" pitchFamily="34" charset="0"/>
              </a:rPr>
              <a:t>Impactos</a:t>
            </a:r>
          </a:p>
        </p:txBody>
      </p:sp>
    </p:spTree>
    <p:extLst>
      <p:ext uri="{BB962C8B-B14F-4D97-AF65-F5344CB8AC3E}">
        <p14:creationId xmlns:p14="http://schemas.microsoft.com/office/powerpoint/2010/main" val="301795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  <p:bldP spid="31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6A5E2BDE-D612-EBBD-609A-A6A587669D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r="14255" b="42139"/>
          <a:stretch/>
        </p:blipFill>
        <p:spPr>
          <a:xfrm>
            <a:off x="3252487" y="821802"/>
            <a:ext cx="8939513" cy="603619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ECBF233-3E04-273F-54D0-AECA40E213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31672" t="6643" b="10808"/>
          <a:stretch/>
        </p:blipFill>
        <p:spPr>
          <a:xfrm>
            <a:off x="0" y="-1"/>
            <a:ext cx="5681484" cy="6858001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F19F43-E3C6-1F40-CB2A-FB5C5A9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7</a:t>
            </a:fld>
            <a:endParaRPr lang="es-CO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BD21321C-2298-C06D-E684-CDF2A0D572A9}"/>
              </a:ext>
            </a:extLst>
          </p:cNvPr>
          <p:cNvSpPr txBox="1">
            <a:spLocks/>
          </p:cNvSpPr>
          <p:nvPr/>
        </p:nvSpPr>
        <p:spPr>
          <a:xfrm>
            <a:off x="3789135" y="5551103"/>
            <a:ext cx="4613729" cy="9701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ea typeface="+mn-ea"/>
                <a:cs typeface="Arial" panose="020B0604020202020204" pitchFamily="34" charset="0"/>
              </a:rPr>
              <a:t>Objetivos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78D9DEA1-E015-DCFF-EC78-6CCB46D815AE}"/>
              </a:ext>
            </a:extLst>
          </p:cNvPr>
          <p:cNvSpPr txBox="1">
            <a:spLocks/>
          </p:cNvSpPr>
          <p:nvPr/>
        </p:nvSpPr>
        <p:spPr>
          <a:xfrm>
            <a:off x="3025307" y="587056"/>
            <a:ext cx="6165502" cy="6852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ea typeface="+mn-ea"/>
                <a:cs typeface="Arial" panose="020B0604020202020204" pitchFamily="34" charset="0"/>
              </a:rPr>
              <a:t>Objetivo general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3184CA3-1B00-B6A6-37A5-2AB9C04D0C08}"/>
              </a:ext>
            </a:extLst>
          </p:cNvPr>
          <p:cNvSpPr/>
          <p:nvPr/>
        </p:nvSpPr>
        <p:spPr>
          <a:xfrm>
            <a:off x="702681" y="1940667"/>
            <a:ext cx="10810755" cy="2976665"/>
          </a:xfrm>
          <a:prstGeom prst="rect">
            <a:avLst/>
          </a:prstGeom>
          <a:solidFill>
            <a:srgbClr val="E7F5FF"/>
          </a:solidFill>
          <a:ln w="57150">
            <a:solidFill>
              <a:srgbClr val="95D4FD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sz="3200" dirty="0">
                <a:solidFill>
                  <a:schemeClr val="accent6">
                    <a:lumMod val="50000"/>
                  </a:schemeClr>
                </a:solidFill>
                <a:latin typeface="Berlin Sans FB" panose="020E0602020502020306" pitchFamily="34" charset="0"/>
              </a:rPr>
              <a:t>Determinar la viabilidad y factibilidad para la puesta en marcha de una empresa dedicada al aprovechamiento de residuos de la industria maderera, para la fabricación y comercialización de un material aglomerado con adición de caucho proveniente de las llantas usadas en la ciudad de San Juan de Pasto.</a:t>
            </a:r>
            <a:endParaRPr lang="es-CO" sz="3200" dirty="0">
              <a:solidFill>
                <a:schemeClr val="accent6">
                  <a:lumMod val="50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2B83004-5969-A5FD-EB8D-F25ECD01A52C}"/>
              </a:ext>
            </a:extLst>
          </p:cNvPr>
          <p:cNvSpPr/>
          <p:nvPr/>
        </p:nvSpPr>
        <p:spPr>
          <a:xfrm>
            <a:off x="768975" y="1940667"/>
            <a:ext cx="10749528" cy="3670739"/>
          </a:xfrm>
          <a:prstGeom prst="rect">
            <a:avLst/>
          </a:prstGeom>
          <a:solidFill>
            <a:srgbClr val="E8FEEE"/>
          </a:solidFill>
          <a:ln w="57150">
            <a:solidFill>
              <a:srgbClr val="A3FBAB"/>
            </a:solidFill>
            <a:extLst>
              <a:ext uri="{C807C97D-BFC1-408E-A445-0C87EB9F89A2}">
                <ask:lineSketchStyleProps xmlns:ask="http://schemas.microsoft.com/office/drawing/2018/sketchyshapes" sd="748639630">
                  <a:custGeom>
                    <a:avLst/>
                    <a:gdLst>
                      <a:gd name="connsiteX0" fmla="*/ 0 w 7072132"/>
                      <a:gd name="connsiteY0" fmla="*/ 0 h 4430172"/>
                      <a:gd name="connsiteX1" fmla="*/ 730787 w 7072132"/>
                      <a:gd name="connsiteY1" fmla="*/ 0 h 4430172"/>
                      <a:gd name="connsiteX2" fmla="*/ 1249410 w 7072132"/>
                      <a:gd name="connsiteY2" fmla="*/ 0 h 4430172"/>
                      <a:gd name="connsiteX3" fmla="*/ 1909476 w 7072132"/>
                      <a:gd name="connsiteY3" fmla="*/ 0 h 4430172"/>
                      <a:gd name="connsiteX4" fmla="*/ 2498820 w 7072132"/>
                      <a:gd name="connsiteY4" fmla="*/ 0 h 4430172"/>
                      <a:gd name="connsiteX5" fmla="*/ 2876000 w 7072132"/>
                      <a:gd name="connsiteY5" fmla="*/ 0 h 4430172"/>
                      <a:gd name="connsiteX6" fmla="*/ 3606787 w 7072132"/>
                      <a:gd name="connsiteY6" fmla="*/ 0 h 4430172"/>
                      <a:gd name="connsiteX7" fmla="*/ 4196132 w 7072132"/>
                      <a:gd name="connsiteY7" fmla="*/ 0 h 4430172"/>
                      <a:gd name="connsiteX8" fmla="*/ 4785476 w 7072132"/>
                      <a:gd name="connsiteY8" fmla="*/ 0 h 4430172"/>
                      <a:gd name="connsiteX9" fmla="*/ 5304099 w 7072132"/>
                      <a:gd name="connsiteY9" fmla="*/ 0 h 4430172"/>
                      <a:gd name="connsiteX10" fmla="*/ 5822722 w 7072132"/>
                      <a:gd name="connsiteY10" fmla="*/ 0 h 4430172"/>
                      <a:gd name="connsiteX11" fmla="*/ 6482788 w 7072132"/>
                      <a:gd name="connsiteY11" fmla="*/ 0 h 4430172"/>
                      <a:gd name="connsiteX12" fmla="*/ 7072132 w 7072132"/>
                      <a:gd name="connsiteY12" fmla="*/ 0 h 4430172"/>
                      <a:gd name="connsiteX13" fmla="*/ 7072132 w 7072132"/>
                      <a:gd name="connsiteY13" fmla="*/ 420866 h 4430172"/>
                      <a:gd name="connsiteX14" fmla="*/ 7072132 w 7072132"/>
                      <a:gd name="connsiteY14" fmla="*/ 974638 h 4430172"/>
                      <a:gd name="connsiteX15" fmla="*/ 7072132 w 7072132"/>
                      <a:gd name="connsiteY15" fmla="*/ 1572711 h 4430172"/>
                      <a:gd name="connsiteX16" fmla="*/ 7072132 w 7072132"/>
                      <a:gd name="connsiteY16" fmla="*/ 2215086 h 4430172"/>
                      <a:gd name="connsiteX17" fmla="*/ 7072132 w 7072132"/>
                      <a:gd name="connsiteY17" fmla="*/ 2635952 h 4430172"/>
                      <a:gd name="connsiteX18" fmla="*/ 7072132 w 7072132"/>
                      <a:gd name="connsiteY18" fmla="*/ 3145422 h 4430172"/>
                      <a:gd name="connsiteX19" fmla="*/ 7072132 w 7072132"/>
                      <a:gd name="connsiteY19" fmla="*/ 3743495 h 4430172"/>
                      <a:gd name="connsiteX20" fmla="*/ 7072132 w 7072132"/>
                      <a:gd name="connsiteY20" fmla="*/ 4430172 h 4430172"/>
                      <a:gd name="connsiteX21" fmla="*/ 6553509 w 7072132"/>
                      <a:gd name="connsiteY21" fmla="*/ 4430172 h 4430172"/>
                      <a:gd name="connsiteX22" fmla="*/ 5822722 w 7072132"/>
                      <a:gd name="connsiteY22" fmla="*/ 4430172 h 4430172"/>
                      <a:gd name="connsiteX23" fmla="*/ 5162656 w 7072132"/>
                      <a:gd name="connsiteY23" fmla="*/ 4430172 h 4430172"/>
                      <a:gd name="connsiteX24" fmla="*/ 4431869 w 7072132"/>
                      <a:gd name="connsiteY24" fmla="*/ 4430172 h 4430172"/>
                      <a:gd name="connsiteX25" fmla="*/ 3983968 w 7072132"/>
                      <a:gd name="connsiteY25" fmla="*/ 4430172 h 4430172"/>
                      <a:gd name="connsiteX26" fmla="*/ 3323902 w 7072132"/>
                      <a:gd name="connsiteY26" fmla="*/ 4430172 h 4430172"/>
                      <a:gd name="connsiteX27" fmla="*/ 2805279 w 7072132"/>
                      <a:gd name="connsiteY27" fmla="*/ 4430172 h 4430172"/>
                      <a:gd name="connsiteX28" fmla="*/ 2428099 w 7072132"/>
                      <a:gd name="connsiteY28" fmla="*/ 4430172 h 4430172"/>
                      <a:gd name="connsiteX29" fmla="*/ 1909476 w 7072132"/>
                      <a:gd name="connsiteY29" fmla="*/ 4430172 h 4430172"/>
                      <a:gd name="connsiteX30" fmla="*/ 1320131 w 7072132"/>
                      <a:gd name="connsiteY30" fmla="*/ 4430172 h 4430172"/>
                      <a:gd name="connsiteX31" fmla="*/ 589344 w 7072132"/>
                      <a:gd name="connsiteY31" fmla="*/ 4430172 h 4430172"/>
                      <a:gd name="connsiteX32" fmla="*/ 0 w 7072132"/>
                      <a:gd name="connsiteY32" fmla="*/ 4430172 h 4430172"/>
                      <a:gd name="connsiteX33" fmla="*/ 0 w 7072132"/>
                      <a:gd name="connsiteY33" fmla="*/ 3920702 h 4430172"/>
                      <a:gd name="connsiteX34" fmla="*/ 0 w 7072132"/>
                      <a:gd name="connsiteY34" fmla="*/ 3499836 h 4430172"/>
                      <a:gd name="connsiteX35" fmla="*/ 0 w 7072132"/>
                      <a:gd name="connsiteY35" fmla="*/ 2946064 h 4430172"/>
                      <a:gd name="connsiteX36" fmla="*/ 0 w 7072132"/>
                      <a:gd name="connsiteY36" fmla="*/ 2436595 h 4430172"/>
                      <a:gd name="connsiteX37" fmla="*/ 0 w 7072132"/>
                      <a:gd name="connsiteY37" fmla="*/ 2015728 h 4430172"/>
                      <a:gd name="connsiteX38" fmla="*/ 0 w 7072132"/>
                      <a:gd name="connsiteY38" fmla="*/ 1417655 h 4430172"/>
                      <a:gd name="connsiteX39" fmla="*/ 0 w 7072132"/>
                      <a:gd name="connsiteY39" fmla="*/ 775280 h 4430172"/>
                      <a:gd name="connsiteX40" fmla="*/ 0 w 7072132"/>
                      <a:gd name="connsiteY40" fmla="*/ 0 h 4430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7072132" h="4430172" fill="none" extrusionOk="0">
                        <a:moveTo>
                          <a:pt x="0" y="0"/>
                        </a:moveTo>
                        <a:cubicBezTo>
                          <a:pt x="323140" y="-10256"/>
                          <a:pt x="565541" y="7476"/>
                          <a:pt x="730787" y="0"/>
                        </a:cubicBezTo>
                        <a:cubicBezTo>
                          <a:pt x="896033" y="-7476"/>
                          <a:pt x="1046970" y="15935"/>
                          <a:pt x="1249410" y="0"/>
                        </a:cubicBezTo>
                        <a:cubicBezTo>
                          <a:pt x="1451850" y="-15935"/>
                          <a:pt x="1608241" y="33528"/>
                          <a:pt x="1909476" y="0"/>
                        </a:cubicBezTo>
                        <a:cubicBezTo>
                          <a:pt x="2210711" y="-33528"/>
                          <a:pt x="2207651" y="57622"/>
                          <a:pt x="2498820" y="0"/>
                        </a:cubicBezTo>
                        <a:cubicBezTo>
                          <a:pt x="2789989" y="-57622"/>
                          <a:pt x="2726037" y="2441"/>
                          <a:pt x="2876000" y="0"/>
                        </a:cubicBezTo>
                        <a:cubicBezTo>
                          <a:pt x="3025963" y="-2441"/>
                          <a:pt x="3347043" y="23241"/>
                          <a:pt x="3606787" y="0"/>
                        </a:cubicBezTo>
                        <a:cubicBezTo>
                          <a:pt x="3866531" y="-23241"/>
                          <a:pt x="3987563" y="38169"/>
                          <a:pt x="4196132" y="0"/>
                        </a:cubicBezTo>
                        <a:cubicBezTo>
                          <a:pt x="4404701" y="-38169"/>
                          <a:pt x="4598156" y="37352"/>
                          <a:pt x="4785476" y="0"/>
                        </a:cubicBezTo>
                        <a:cubicBezTo>
                          <a:pt x="4972796" y="-37352"/>
                          <a:pt x="5103060" y="58888"/>
                          <a:pt x="5304099" y="0"/>
                        </a:cubicBezTo>
                        <a:cubicBezTo>
                          <a:pt x="5505138" y="-58888"/>
                          <a:pt x="5568778" y="8330"/>
                          <a:pt x="5822722" y="0"/>
                        </a:cubicBezTo>
                        <a:cubicBezTo>
                          <a:pt x="6076666" y="-8330"/>
                          <a:pt x="6335929" y="29369"/>
                          <a:pt x="6482788" y="0"/>
                        </a:cubicBezTo>
                        <a:cubicBezTo>
                          <a:pt x="6629647" y="-29369"/>
                          <a:pt x="6799999" y="41984"/>
                          <a:pt x="7072132" y="0"/>
                        </a:cubicBezTo>
                        <a:cubicBezTo>
                          <a:pt x="7081478" y="87510"/>
                          <a:pt x="7051630" y="232445"/>
                          <a:pt x="7072132" y="420866"/>
                        </a:cubicBezTo>
                        <a:cubicBezTo>
                          <a:pt x="7092634" y="609287"/>
                          <a:pt x="7037580" y="767680"/>
                          <a:pt x="7072132" y="974638"/>
                        </a:cubicBezTo>
                        <a:cubicBezTo>
                          <a:pt x="7106684" y="1181596"/>
                          <a:pt x="7041677" y="1424600"/>
                          <a:pt x="7072132" y="1572711"/>
                        </a:cubicBezTo>
                        <a:cubicBezTo>
                          <a:pt x="7102587" y="1720822"/>
                          <a:pt x="7016721" y="1969284"/>
                          <a:pt x="7072132" y="2215086"/>
                        </a:cubicBezTo>
                        <a:cubicBezTo>
                          <a:pt x="7127543" y="2460888"/>
                          <a:pt x="7032543" y="2476766"/>
                          <a:pt x="7072132" y="2635952"/>
                        </a:cubicBezTo>
                        <a:cubicBezTo>
                          <a:pt x="7111721" y="2795138"/>
                          <a:pt x="7035831" y="2933474"/>
                          <a:pt x="7072132" y="3145422"/>
                        </a:cubicBezTo>
                        <a:cubicBezTo>
                          <a:pt x="7108433" y="3357370"/>
                          <a:pt x="7062091" y="3564557"/>
                          <a:pt x="7072132" y="3743495"/>
                        </a:cubicBezTo>
                        <a:cubicBezTo>
                          <a:pt x="7082173" y="3922433"/>
                          <a:pt x="7054624" y="4088786"/>
                          <a:pt x="7072132" y="4430172"/>
                        </a:cubicBezTo>
                        <a:cubicBezTo>
                          <a:pt x="6925945" y="4475887"/>
                          <a:pt x="6760504" y="4389056"/>
                          <a:pt x="6553509" y="4430172"/>
                        </a:cubicBezTo>
                        <a:cubicBezTo>
                          <a:pt x="6346514" y="4471288"/>
                          <a:pt x="6030498" y="4413334"/>
                          <a:pt x="5822722" y="4430172"/>
                        </a:cubicBezTo>
                        <a:cubicBezTo>
                          <a:pt x="5614946" y="4447010"/>
                          <a:pt x="5370464" y="4387907"/>
                          <a:pt x="5162656" y="4430172"/>
                        </a:cubicBezTo>
                        <a:cubicBezTo>
                          <a:pt x="4954848" y="4472437"/>
                          <a:pt x="4639509" y="4395974"/>
                          <a:pt x="4431869" y="4430172"/>
                        </a:cubicBezTo>
                        <a:cubicBezTo>
                          <a:pt x="4224229" y="4464370"/>
                          <a:pt x="4098504" y="4384914"/>
                          <a:pt x="3983968" y="4430172"/>
                        </a:cubicBezTo>
                        <a:cubicBezTo>
                          <a:pt x="3869432" y="4475430"/>
                          <a:pt x="3566439" y="4357882"/>
                          <a:pt x="3323902" y="4430172"/>
                        </a:cubicBezTo>
                        <a:cubicBezTo>
                          <a:pt x="3081365" y="4502462"/>
                          <a:pt x="2926539" y="4428004"/>
                          <a:pt x="2805279" y="4430172"/>
                        </a:cubicBezTo>
                        <a:cubicBezTo>
                          <a:pt x="2684019" y="4432340"/>
                          <a:pt x="2562826" y="4427131"/>
                          <a:pt x="2428099" y="4430172"/>
                        </a:cubicBezTo>
                        <a:cubicBezTo>
                          <a:pt x="2293372" y="4433213"/>
                          <a:pt x="2165499" y="4420906"/>
                          <a:pt x="1909476" y="4430172"/>
                        </a:cubicBezTo>
                        <a:cubicBezTo>
                          <a:pt x="1653453" y="4439438"/>
                          <a:pt x="1535698" y="4394099"/>
                          <a:pt x="1320131" y="4430172"/>
                        </a:cubicBezTo>
                        <a:cubicBezTo>
                          <a:pt x="1104565" y="4466245"/>
                          <a:pt x="853744" y="4399724"/>
                          <a:pt x="589344" y="4430172"/>
                        </a:cubicBezTo>
                        <a:cubicBezTo>
                          <a:pt x="324944" y="4460620"/>
                          <a:pt x="141198" y="4420278"/>
                          <a:pt x="0" y="4430172"/>
                        </a:cubicBezTo>
                        <a:cubicBezTo>
                          <a:pt x="-24522" y="4188078"/>
                          <a:pt x="27578" y="4068364"/>
                          <a:pt x="0" y="3920702"/>
                        </a:cubicBezTo>
                        <a:cubicBezTo>
                          <a:pt x="-27578" y="3773040"/>
                          <a:pt x="26108" y="3678473"/>
                          <a:pt x="0" y="3499836"/>
                        </a:cubicBezTo>
                        <a:cubicBezTo>
                          <a:pt x="-26108" y="3321199"/>
                          <a:pt x="18041" y="3074738"/>
                          <a:pt x="0" y="2946064"/>
                        </a:cubicBezTo>
                        <a:cubicBezTo>
                          <a:pt x="-18041" y="2817390"/>
                          <a:pt x="57993" y="2592447"/>
                          <a:pt x="0" y="2436595"/>
                        </a:cubicBezTo>
                        <a:cubicBezTo>
                          <a:pt x="-57993" y="2280743"/>
                          <a:pt x="188" y="2224157"/>
                          <a:pt x="0" y="2015728"/>
                        </a:cubicBezTo>
                        <a:cubicBezTo>
                          <a:pt x="-188" y="1807299"/>
                          <a:pt x="20426" y="1566401"/>
                          <a:pt x="0" y="1417655"/>
                        </a:cubicBezTo>
                        <a:cubicBezTo>
                          <a:pt x="-20426" y="1268909"/>
                          <a:pt x="50018" y="1024051"/>
                          <a:pt x="0" y="775280"/>
                        </a:cubicBezTo>
                        <a:cubicBezTo>
                          <a:pt x="-50018" y="526509"/>
                          <a:pt x="6381" y="374001"/>
                          <a:pt x="0" y="0"/>
                        </a:cubicBezTo>
                        <a:close/>
                      </a:path>
                      <a:path w="7072132" h="4430172" stroke="0" extrusionOk="0">
                        <a:moveTo>
                          <a:pt x="0" y="0"/>
                        </a:moveTo>
                        <a:cubicBezTo>
                          <a:pt x="210426" y="-20891"/>
                          <a:pt x="387570" y="19555"/>
                          <a:pt x="660066" y="0"/>
                        </a:cubicBezTo>
                        <a:cubicBezTo>
                          <a:pt x="932562" y="-19555"/>
                          <a:pt x="1027523" y="17839"/>
                          <a:pt x="1249410" y="0"/>
                        </a:cubicBezTo>
                        <a:cubicBezTo>
                          <a:pt x="1471297" y="-17839"/>
                          <a:pt x="1613301" y="50202"/>
                          <a:pt x="1909476" y="0"/>
                        </a:cubicBezTo>
                        <a:cubicBezTo>
                          <a:pt x="2205651" y="-50202"/>
                          <a:pt x="2271041" y="65621"/>
                          <a:pt x="2498820" y="0"/>
                        </a:cubicBezTo>
                        <a:cubicBezTo>
                          <a:pt x="2726599" y="-65621"/>
                          <a:pt x="2965868" y="1909"/>
                          <a:pt x="3088164" y="0"/>
                        </a:cubicBezTo>
                        <a:cubicBezTo>
                          <a:pt x="3210460" y="-1909"/>
                          <a:pt x="3541102" y="69496"/>
                          <a:pt x="3677509" y="0"/>
                        </a:cubicBezTo>
                        <a:cubicBezTo>
                          <a:pt x="3813916" y="-69496"/>
                          <a:pt x="4083438" y="60643"/>
                          <a:pt x="4337574" y="0"/>
                        </a:cubicBezTo>
                        <a:cubicBezTo>
                          <a:pt x="4591711" y="-60643"/>
                          <a:pt x="4846913" y="19770"/>
                          <a:pt x="5068361" y="0"/>
                        </a:cubicBezTo>
                        <a:cubicBezTo>
                          <a:pt x="5289809" y="-19770"/>
                          <a:pt x="5531082" y="79998"/>
                          <a:pt x="5799148" y="0"/>
                        </a:cubicBezTo>
                        <a:cubicBezTo>
                          <a:pt x="6067214" y="-79998"/>
                          <a:pt x="6197478" y="40989"/>
                          <a:pt x="6317771" y="0"/>
                        </a:cubicBezTo>
                        <a:cubicBezTo>
                          <a:pt x="6438064" y="-40989"/>
                          <a:pt x="6758270" y="51496"/>
                          <a:pt x="7072132" y="0"/>
                        </a:cubicBezTo>
                        <a:cubicBezTo>
                          <a:pt x="7110712" y="195601"/>
                          <a:pt x="7067509" y="305760"/>
                          <a:pt x="7072132" y="420866"/>
                        </a:cubicBezTo>
                        <a:cubicBezTo>
                          <a:pt x="7076755" y="535972"/>
                          <a:pt x="7041585" y="761227"/>
                          <a:pt x="7072132" y="1018940"/>
                        </a:cubicBezTo>
                        <a:cubicBezTo>
                          <a:pt x="7102679" y="1276653"/>
                          <a:pt x="7069843" y="1283771"/>
                          <a:pt x="7072132" y="1484108"/>
                        </a:cubicBezTo>
                        <a:cubicBezTo>
                          <a:pt x="7074421" y="1684445"/>
                          <a:pt x="7071515" y="1765892"/>
                          <a:pt x="7072132" y="1904974"/>
                        </a:cubicBezTo>
                        <a:cubicBezTo>
                          <a:pt x="7072749" y="2044056"/>
                          <a:pt x="7026465" y="2179425"/>
                          <a:pt x="7072132" y="2370142"/>
                        </a:cubicBezTo>
                        <a:cubicBezTo>
                          <a:pt x="7117799" y="2560859"/>
                          <a:pt x="7041698" y="2753106"/>
                          <a:pt x="7072132" y="2879612"/>
                        </a:cubicBezTo>
                        <a:cubicBezTo>
                          <a:pt x="7102566" y="3006118"/>
                          <a:pt x="7018865" y="3137443"/>
                          <a:pt x="7072132" y="3389082"/>
                        </a:cubicBezTo>
                        <a:cubicBezTo>
                          <a:pt x="7125399" y="3640721"/>
                          <a:pt x="7036191" y="3669531"/>
                          <a:pt x="7072132" y="3854250"/>
                        </a:cubicBezTo>
                        <a:cubicBezTo>
                          <a:pt x="7108073" y="4038969"/>
                          <a:pt x="7047185" y="4187152"/>
                          <a:pt x="7072132" y="4430172"/>
                        </a:cubicBezTo>
                        <a:cubicBezTo>
                          <a:pt x="6988866" y="4460249"/>
                          <a:pt x="6805893" y="4402551"/>
                          <a:pt x="6694952" y="4430172"/>
                        </a:cubicBezTo>
                        <a:cubicBezTo>
                          <a:pt x="6584011" y="4457793"/>
                          <a:pt x="6232030" y="4387036"/>
                          <a:pt x="5964165" y="4430172"/>
                        </a:cubicBezTo>
                        <a:cubicBezTo>
                          <a:pt x="5696300" y="4473308"/>
                          <a:pt x="5636581" y="4426257"/>
                          <a:pt x="5445542" y="4430172"/>
                        </a:cubicBezTo>
                        <a:cubicBezTo>
                          <a:pt x="5254503" y="4434087"/>
                          <a:pt x="5169649" y="4390883"/>
                          <a:pt x="5068361" y="4430172"/>
                        </a:cubicBezTo>
                        <a:cubicBezTo>
                          <a:pt x="4967073" y="4469461"/>
                          <a:pt x="4763727" y="4410496"/>
                          <a:pt x="4549738" y="4430172"/>
                        </a:cubicBezTo>
                        <a:cubicBezTo>
                          <a:pt x="4335749" y="4449848"/>
                          <a:pt x="4329816" y="4397771"/>
                          <a:pt x="4172558" y="4430172"/>
                        </a:cubicBezTo>
                        <a:cubicBezTo>
                          <a:pt x="4015300" y="4462573"/>
                          <a:pt x="3800944" y="4417220"/>
                          <a:pt x="3583214" y="4430172"/>
                        </a:cubicBezTo>
                        <a:cubicBezTo>
                          <a:pt x="3365484" y="4443124"/>
                          <a:pt x="3305168" y="4378486"/>
                          <a:pt x="3135312" y="4430172"/>
                        </a:cubicBezTo>
                        <a:cubicBezTo>
                          <a:pt x="2965456" y="4481858"/>
                          <a:pt x="2834111" y="4410601"/>
                          <a:pt x="2687410" y="4430172"/>
                        </a:cubicBezTo>
                        <a:cubicBezTo>
                          <a:pt x="2540709" y="4449743"/>
                          <a:pt x="2108975" y="4413125"/>
                          <a:pt x="1956623" y="4430172"/>
                        </a:cubicBezTo>
                        <a:cubicBezTo>
                          <a:pt x="1804271" y="4447219"/>
                          <a:pt x="1722686" y="4388243"/>
                          <a:pt x="1579443" y="4430172"/>
                        </a:cubicBezTo>
                        <a:cubicBezTo>
                          <a:pt x="1436200" y="4472101"/>
                          <a:pt x="1238992" y="4376316"/>
                          <a:pt x="1060820" y="4430172"/>
                        </a:cubicBezTo>
                        <a:cubicBezTo>
                          <a:pt x="882648" y="4484028"/>
                          <a:pt x="437600" y="4303780"/>
                          <a:pt x="0" y="4430172"/>
                        </a:cubicBezTo>
                        <a:cubicBezTo>
                          <a:pt x="-110" y="4311265"/>
                          <a:pt x="39028" y="4059368"/>
                          <a:pt x="0" y="3876401"/>
                        </a:cubicBezTo>
                        <a:cubicBezTo>
                          <a:pt x="-39028" y="3693434"/>
                          <a:pt x="5201" y="3657368"/>
                          <a:pt x="0" y="3455534"/>
                        </a:cubicBezTo>
                        <a:cubicBezTo>
                          <a:pt x="-5201" y="3253700"/>
                          <a:pt x="55041" y="3153048"/>
                          <a:pt x="0" y="2946064"/>
                        </a:cubicBezTo>
                        <a:cubicBezTo>
                          <a:pt x="-55041" y="2739080"/>
                          <a:pt x="8234" y="2601635"/>
                          <a:pt x="0" y="2303689"/>
                        </a:cubicBezTo>
                        <a:cubicBezTo>
                          <a:pt x="-8234" y="2005744"/>
                          <a:pt x="2115" y="2000269"/>
                          <a:pt x="0" y="1838521"/>
                        </a:cubicBezTo>
                        <a:cubicBezTo>
                          <a:pt x="-2115" y="1676773"/>
                          <a:pt x="16859" y="1503709"/>
                          <a:pt x="0" y="1196146"/>
                        </a:cubicBezTo>
                        <a:cubicBezTo>
                          <a:pt x="-16859" y="888583"/>
                          <a:pt x="60424" y="859110"/>
                          <a:pt x="0" y="686677"/>
                        </a:cubicBezTo>
                        <a:cubicBezTo>
                          <a:pt x="-60424" y="514244"/>
                          <a:pt x="78529" y="15790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Estimar la demanda y oferta del mercado de materiales aglomerados en el municipio de San Juan de Pasto.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Determinar las variables y condiciones de producción, para analizar la viabilidad técnica de la planta en la producción de láminas tipo aglomerado con el aprovechamiento de los dos insumos.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Delimitar las variables y condiciones administrativa y financieras para la entrada en el mercado de las láminas tipo aglomerado con el aprovechamiento de los dos insumos</a:t>
            </a:r>
          </a:p>
          <a:p>
            <a:pPr algn="just"/>
            <a:endParaRPr lang="es-CO" sz="2800" dirty="0">
              <a:solidFill>
                <a:schemeClr val="accent5">
                  <a:lumMod val="50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52A78F6F-7416-8B20-7376-DD165BD76BDA}"/>
              </a:ext>
            </a:extLst>
          </p:cNvPr>
          <p:cNvSpPr txBox="1">
            <a:spLocks/>
          </p:cNvSpPr>
          <p:nvPr/>
        </p:nvSpPr>
        <p:spPr>
          <a:xfrm>
            <a:off x="3001191" y="587056"/>
            <a:ext cx="6165502" cy="6852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ea typeface="+mn-ea"/>
                <a:cs typeface="Arial" panose="020B0604020202020204" pitchFamily="34" charset="0"/>
              </a:rPr>
              <a:t>Objetivos específicos</a:t>
            </a:r>
          </a:p>
        </p:txBody>
      </p:sp>
    </p:spTree>
    <p:extLst>
      <p:ext uri="{BB962C8B-B14F-4D97-AF65-F5344CB8AC3E}">
        <p14:creationId xmlns:p14="http://schemas.microsoft.com/office/powerpoint/2010/main" val="228609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 animBg="1"/>
      <p:bldP spid="13" grpId="1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F6D908C-4EB0-1DB8-644F-5A5C7BDC09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r="13316" b="34390"/>
          <a:stretch/>
        </p:blipFill>
        <p:spPr>
          <a:xfrm>
            <a:off x="3935393" y="608635"/>
            <a:ext cx="8256607" cy="6249359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89C63A-84B5-9329-5873-E27B7FFAE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8</a:t>
            </a:fld>
            <a:endParaRPr lang="es-CO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243DF82B-294D-E93F-F9A6-61D12047B552}"/>
              </a:ext>
            </a:extLst>
          </p:cNvPr>
          <p:cNvSpPr txBox="1">
            <a:spLocks/>
          </p:cNvSpPr>
          <p:nvPr/>
        </p:nvSpPr>
        <p:spPr>
          <a:xfrm>
            <a:off x="3789135" y="422708"/>
            <a:ext cx="4613729" cy="9701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60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ea typeface="+mn-ea"/>
                <a:cs typeface="Arial" panose="020B0604020202020204" pitchFamily="34" charset="0"/>
              </a:rPr>
              <a:t>Mercado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C68681E-ED49-FA74-2061-E35F525D4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31" b="89918" l="10000" r="95000">
                        <a14:backgroundMark x1="74688" y1="13247" x2="81875" y2="13247"/>
                        <a14:backgroundMark x1="87813" y1="20281" x2="89844" y2="25205"/>
                        <a14:backgroundMark x1="77969" y1="39508" x2="77969" y2="395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42322" y="1881839"/>
            <a:ext cx="6404532" cy="426802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D95C9BBE-C74E-0CB5-CD76-B740864135E2}"/>
              </a:ext>
            </a:extLst>
          </p:cNvPr>
          <p:cNvSpPr/>
          <p:nvPr/>
        </p:nvSpPr>
        <p:spPr>
          <a:xfrm>
            <a:off x="5377023" y="1623423"/>
            <a:ext cx="61315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4800" b="1" dirty="0" err="1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Camara</a:t>
            </a:r>
            <a:r>
              <a:rPr lang="es-ES" sz="48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 de Comercio 2020</a:t>
            </a:r>
          </a:p>
        </p:txBody>
      </p:sp>
      <p:sp>
        <p:nvSpPr>
          <p:cNvPr id="18" name="Flecha abajo 10">
            <a:extLst>
              <a:ext uri="{FF2B5EF4-FFF2-40B4-BE49-F238E27FC236}">
                <a16:creationId xmlns:a16="http://schemas.microsoft.com/office/drawing/2014/main" id="{6EA56F93-FD8E-4258-52A5-A10533CCE7CE}"/>
              </a:ext>
            </a:extLst>
          </p:cNvPr>
          <p:cNvSpPr/>
          <p:nvPr/>
        </p:nvSpPr>
        <p:spPr>
          <a:xfrm rot="21479847">
            <a:off x="8256024" y="3224917"/>
            <a:ext cx="340893" cy="5734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728D8920-3591-6884-E070-D41E792187CC}"/>
              </a:ext>
            </a:extLst>
          </p:cNvPr>
          <p:cNvSpPr/>
          <p:nvPr/>
        </p:nvSpPr>
        <p:spPr>
          <a:xfrm>
            <a:off x="5171511" y="3600350"/>
            <a:ext cx="65099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48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15 posibles clientes</a:t>
            </a:r>
          </a:p>
        </p:txBody>
      </p:sp>
      <p:sp>
        <p:nvSpPr>
          <p:cNvPr id="20" name="Flecha abajo 12">
            <a:extLst>
              <a:ext uri="{FF2B5EF4-FFF2-40B4-BE49-F238E27FC236}">
                <a16:creationId xmlns:a16="http://schemas.microsoft.com/office/drawing/2014/main" id="{3339B1F4-8BA8-C58B-D384-86889C7C95AE}"/>
              </a:ext>
            </a:extLst>
          </p:cNvPr>
          <p:cNvSpPr/>
          <p:nvPr/>
        </p:nvSpPr>
        <p:spPr>
          <a:xfrm rot="21479847">
            <a:off x="8256025" y="4437128"/>
            <a:ext cx="340893" cy="5734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AA3F6D0-3F71-91D7-F500-41A0B4C23411}"/>
              </a:ext>
            </a:extLst>
          </p:cNvPr>
          <p:cNvSpPr/>
          <p:nvPr/>
        </p:nvSpPr>
        <p:spPr>
          <a:xfrm>
            <a:off x="5377023" y="4723857"/>
            <a:ext cx="65099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algn="ctr">
              <a:spcAft>
                <a:spcPts val="800"/>
              </a:spcAft>
            </a:pPr>
            <a:r>
              <a:rPr lang="es-ES" sz="48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9 potenciales</a:t>
            </a:r>
          </a:p>
        </p:txBody>
      </p:sp>
      <p:graphicFrame>
        <p:nvGraphicFramePr>
          <p:cNvPr id="22" name="Diagrama 21">
            <a:extLst>
              <a:ext uri="{FF2B5EF4-FFF2-40B4-BE49-F238E27FC236}">
                <a16:creationId xmlns:a16="http://schemas.microsoft.com/office/drawing/2014/main" id="{C63A2E70-44A9-D3F6-644C-F9DE1E8054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4399499"/>
              </p:ext>
            </p:extLst>
          </p:nvPr>
        </p:nvGraphicFramePr>
        <p:xfrm>
          <a:off x="852027" y="2067542"/>
          <a:ext cx="7568055" cy="4334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3" name="Imagen 22">
            <a:extLst>
              <a:ext uri="{FF2B5EF4-FFF2-40B4-BE49-F238E27FC236}">
                <a16:creationId xmlns:a16="http://schemas.microsoft.com/office/drawing/2014/main" id="{0660F87C-65B5-B168-A184-214E1BD5C3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11728" y="1185793"/>
            <a:ext cx="5672201" cy="5672201"/>
          </a:xfrm>
          <a:prstGeom prst="rect">
            <a:avLst/>
          </a:prstGeom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6D0F26AB-612B-D021-3197-5B2C2EA2D2D3}"/>
              </a:ext>
            </a:extLst>
          </p:cNvPr>
          <p:cNvSpPr/>
          <p:nvPr/>
        </p:nvSpPr>
        <p:spPr>
          <a:xfrm>
            <a:off x="416305" y="3333353"/>
            <a:ext cx="9838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ES" sz="40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¿Realiza o no la actividad económica? </a:t>
            </a:r>
            <a:endParaRPr lang="en-US" sz="4000" b="1" dirty="0">
              <a:solidFill>
                <a:srgbClr val="004F9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8A87DF5-D075-51C7-5A32-265DFB2DEF4B}"/>
              </a:ext>
            </a:extLst>
          </p:cNvPr>
          <p:cNvSpPr/>
          <p:nvPr/>
        </p:nvSpPr>
        <p:spPr>
          <a:xfrm>
            <a:off x="-46793" y="1766316"/>
            <a:ext cx="9838944" cy="905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ES" sz="40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¿Qué tipo de lámina comercializan? </a:t>
            </a:r>
            <a:endParaRPr lang="en-US" sz="4000" b="1" dirty="0">
              <a:solidFill>
                <a:srgbClr val="004F9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F9CDD7D5-9776-7BCE-9218-096D72B1521A}"/>
              </a:ext>
            </a:extLst>
          </p:cNvPr>
          <p:cNvSpPr/>
          <p:nvPr/>
        </p:nvSpPr>
        <p:spPr>
          <a:xfrm>
            <a:off x="98969" y="1794838"/>
            <a:ext cx="9838944" cy="905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ES" sz="40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Dimensiones.</a:t>
            </a:r>
            <a:endParaRPr lang="en-US" sz="4000" b="1" dirty="0">
              <a:solidFill>
                <a:srgbClr val="004F9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435DC7F6-0486-2A4B-E053-DAEE103375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686939"/>
              </p:ext>
            </p:extLst>
          </p:nvPr>
        </p:nvGraphicFramePr>
        <p:xfrm>
          <a:off x="6275800" y="2577716"/>
          <a:ext cx="5421079" cy="3448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8" name="Rectángulo 27">
            <a:extLst>
              <a:ext uri="{FF2B5EF4-FFF2-40B4-BE49-F238E27FC236}">
                <a16:creationId xmlns:a16="http://schemas.microsoft.com/office/drawing/2014/main" id="{F6F46982-D50E-FCCD-2815-16E032203916}"/>
              </a:ext>
            </a:extLst>
          </p:cNvPr>
          <p:cNvSpPr/>
          <p:nvPr/>
        </p:nvSpPr>
        <p:spPr>
          <a:xfrm>
            <a:off x="852027" y="2370612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Panel Yeso 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3E9E111-FDB8-EE12-8E57-4AC1EA245DDD}"/>
              </a:ext>
            </a:extLst>
          </p:cNvPr>
          <p:cNvSpPr/>
          <p:nvPr/>
        </p:nvSpPr>
        <p:spPr>
          <a:xfrm>
            <a:off x="752496" y="4881630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MDF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4D5C3633-B8AA-CF7D-E3EE-F460CE8671CB}"/>
              </a:ext>
            </a:extLst>
          </p:cNvPr>
          <p:cNvSpPr/>
          <p:nvPr/>
        </p:nvSpPr>
        <p:spPr>
          <a:xfrm>
            <a:off x="779577" y="3978447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 err="1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Melamínico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D2AA594F-1D30-05E2-B0D4-94BEA5DABE54}"/>
              </a:ext>
            </a:extLst>
          </p:cNvPr>
          <p:cNvSpPr/>
          <p:nvPr/>
        </p:nvSpPr>
        <p:spPr>
          <a:xfrm>
            <a:off x="815802" y="3216418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 err="1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Super</a:t>
            </a: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 </a:t>
            </a:r>
            <a:r>
              <a:rPr lang="es-CO" sz="4400" b="1" dirty="0" err="1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Board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1E6C6C7-935F-19F3-FFE8-A57E96D28539}"/>
              </a:ext>
            </a:extLst>
          </p:cNvPr>
          <p:cNvSpPr/>
          <p:nvPr/>
        </p:nvSpPr>
        <p:spPr>
          <a:xfrm>
            <a:off x="852027" y="2413468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215*244*1,5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3F1FE7C3-096E-2F8F-6DA5-1BBEAD082342}"/>
              </a:ext>
            </a:extLst>
          </p:cNvPr>
          <p:cNvSpPr/>
          <p:nvPr/>
        </p:nvSpPr>
        <p:spPr>
          <a:xfrm>
            <a:off x="779577" y="3244135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183*244*1,5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0842394-3815-0B26-5B8A-208FF425661F}"/>
              </a:ext>
            </a:extLst>
          </p:cNvPr>
          <p:cNvSpPr/>
          <p:nvPr/>
        </p:nvSpPr>
        <p:spPr>
          <a:xfrm>
            <a:off x="833914" y="4003015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244*122*0,5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D0724AE8-254B-52FD-407A-AE4558EE6BC0}"/>
              </a:ext>
            </a:extLst>
          </p:cNvPr>
          <p:cNvSpPr/>
          <p:nvPr/>
        </p:nvSpPr>
        <p:spPr>
          <a:xfrm>
            <a:off x="761686" y="4807900"/>
            <a:ext cx="11988529" cy="98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44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244*122*1,5</a:t>
            </a:r>
            <a:endParaRPr lang="en-US" sz="44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graphicFrame>
        <p:nvGraphicFramePr>
          <p:cNvPr id="36" name="Gráfico 35">
            <a:extLst>
              <a:ext uri="{FF2B5EF4-FFF2-40B4-BE49-F238E27FC236}">
                <a16:creationId xmlns:a16="http://schemas.microsoft.com/office/drawing/2014/main" id="{D35D27D1-9899-140F-D842-CE8F3275B4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928650"/>
              </p:ext>
            </p:extLst>
          </p:nvPr>
        </p:nvGraphicFramePr>
        <p:xfrm>
          <a:off x="6137955" y="2395808"/>
          <a:ext cx="5689731" cy="3417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7" name="Rectángulo 36">
            <a:extLst>
              <a:ext uri="{FF2B5EF4-FFF2-40B4-BE49-F238E27FC236}">
                <a16:creationId xmlns:a16="http://schemas.microsoft.com/office/drawing/2014/main" id="{5A3F1844-5E6A-78D1-9934-06DA46192BB7}"/>
              </a:ext>
            </a:extLst>
          </p:cNvPr>
          <p:cNvSpPr/>
          <p:nvPr/>
        </p:nvSpPr>
        <p:spPr>
          <a:xfrm>
            <a:off x="34197" y="1686503"/>
            <a:ext cx="9838944" cy="905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ES" sz="40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Numero aproximado de </a:t>
            </a:r>
            <a:r>
              <a:rPr lang="es-ES" sz="4000" b="1" dirty="0" err="1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und</a:t>
            </a:r>
            <a:r>
              <a:rPr lang="es-ES" sz="40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. vendidas.</a:t>
            </a:r>
            <a:endParaRPr lang="en-US" sz="4000" b="1" dirty="0">
              <a:solidFill>
                <a:srgbClr val="004F9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5F6F38DC-9761-304F-3EDE-679C48A35EA4}"/>
              </a:ext>
            </a:extLst>
          </p:cNvPr>
          <p:cNvSpPr/>
          <p:nvPr/>
        </p:nvSpPr>
        <p:spPr>
          <a:xfrm>
            <a:off x="4796101" y="3343822"/>
            <a:ext cx="2592906" cy="1434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66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3500</a:t>
            </a:r>
            <a:endParaRPr lang="en-US" sz="66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4ADB820E-4860-69D3-E6EF-A2A74A9189E8}"/>
              </a:ext>
            </a:extLst>
          </p:cNvPr>
          <p:cNvSpPr/>
          <p:nvPr/>
        </p:nvSpPr>
        <p:spPr>
          <a:xfrm>
            <a:off x="1209293" y="1942307"/>
            <a:ext cx="9838944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Proveedores</a:t>
            </a:r>
          </a:p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Precio venta unitario</a:t>
            </a:r>
          </a:p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Formas y canales de pago</a:t>
            </a:r>
          </a:p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Tiempo de respuesta</a:t>
            </a:r>
          </a:p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Canales de difusión</a:t>
            </a:r>
          </a:p>
          <a:p>
            <a:pPr marL="1028700" indent="-5715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3600" b="1" dirty="0">
                <a:solidFill>
                  <a:srgbClr val="004F9F"/>
                </a:solidFill>
                <a:latin typeface="Harrington" panose="04040505050A02020702" pitchFamily="82" charset="0"/>
                <a:ea typeface="+mj-ea"/>
                <a:cs typeface="+mj-cs"/>
              </a:rPr>
              <a:t>Intención de compra </a:t>
            </a:r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B12BF523-96BF-B033-6876-BDBC80A9C51B}"/>
              </a:ext>
            </a:extLst>
          </p:cNvPr>
          <p:cNvSpPr/>
          <p:nvPr/>
        </p:nvSpPr>
        <p:spPr>
          <a:xfrm>
            <a:off x="4916577" y="4568144"/>
            <a:ext cx="2592906" cy="1434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s-CO" sz="6600" b="1" dirty="0">
                <a:solidFill>
                  <a:srgbClr val="94C11F"/>
                </a:solidFill>
                <a:latin typeface="Harrington" panose="04040505050A02020702" pitchFamily="82" charset="0"/>
                <a:ea typeface="+mj-ea"/>
                <a:cs typeface="+mj-cs"/>
              </a:rPr>
              <a:t>389</a:t>
            </a:r>
            <a:endParaRPr lang="en-US" sz="6600" b="1" dirty="0">
              <a:solidFill>
                <a:srgbClr val="94C11F"/>
              </a:solidFill>
              <a:latin typeface="Harrington" panose="04040505050A02020702" pitchFamily="8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6587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5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 animBg="1"/>
      <p:bldP spid="18" grpId="1" animBg="1"/>
      <p:bldP spid="19" grpId="0"/>
      <p:bldP spid="19" grpId="1"/>
      <p:bldP spid="20" grpId="0" animBg="1"/>
      <p:bldP spid="20" grpId="1" animBg="1"/>
      <p:bldP spid="21" grpId="0"/>
      <p:bldP spid="21" grpId="1"/>
      <p:bldGraphic spid="22" grpId="0">
        <p:bldAsOne/>
      </p:bldGraphic>
      <p:bldGraphic spid="22" grpId="1">
        <p:bldAsOne/>
      </p:bldGraphic>
      <p:bldP spid="24" grpId="0"/>
      <p:bldP spid="24" grpId="1"/>
      <p:bldP spid="25" grpId="0"/>
      <p:bldP spid="25" grpId="1"/>
      <p:bldP spid="26" grpId="0"/>
      <p:bldP spid="26" grpId="1"/>
      <p:bldGraphic spid="27" grpId="0">
        <p:bldAsOne/>
      </p:bldGraphic>
      <p:bldGraphic spid="27" grpId="1">
        <p:bldAsOne/>
      </p:bldGraphic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Graphic spid="36" grpId="0">
        <p:bldAsOne/>
      </p:bldGraphic>
      <p:bldGraphic spid="36" grpId="1">
        <p:bldAsOne/>
      </p:bldGraphic>
      <p:bldP spid="37" grpId="0"/>
      <p:bldP spid="37" grpId="1"/>
      <p:bldP spid="38" grpId="0"/>
      <p:bldP spid="38" grpId="1"/>
      <p:bldP spid="71" grpId="0"/>
      <p:bldP spid="72" grpId="0"/>
      <p:bldP spid="7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501871A-2F57-7C27-ED84-055A66A85C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21107" t="37950"/>
          <a:stretch/>
        </p:blipFill>
        <p:spPr>
          <a:xfrm>
            <a:off x="-1" y="-1"/>
            <a:ext cx="8263359" cy="649918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4416C85-7E78-5A3F-FDEF-45D95B8C5C21}"/>
              </a:ext>
            </a:extLst>
          </p:cNvPr>
          <p:cNvSpPr>
            <a:spLocks/>
          </p:cNvSpPr>
          <p:nvPr/>
        </p:nvSpPr>
        <p:spPr>
          <a:xfrm>
            <a:off x="1211483" y="381965"/>
            <a:ext cx="9769033" cy="1041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lin Sans FB Demi" panose="020E0802020502020306" pitchFamily="34" charset="0"/>
                <a:cs typeface="Arial" panose="020B0604020202020204" pitchFamily="34" charset="0"/>
              </a:rPr>
              <a:t>Características físicas</a:t>
            </a:r>
            <a:endParaRPr lang="es-CO" sz="4000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53983995-4A6E-AFA4-0769-D2AE76DC5A0A}"/>
              </a:ext>
            </a:extLst>
          </p:cNvPr>
          <p:cNvCxnSpPr/>
          <p:nvPr/>
        </p:nvCxnSpPr>
        <p:spPr>
          <a:xfrm>
            <a:off x="690622" y="1423686"/>
            <a:ext cx="10810755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11780441-472B-405A-2320-D6B53169C9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88530" cy="105728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F113076-6AA1-13EE-562C-C7FD128F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5E379-3467-4E5C-B23F-8DF9BFB8BFC6}" type="slidenum">
              <a:rPr lang="es-CO" smtClean="0"/>
              <a:t>9</a:t>
            </a:fld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460AA99-FC1F-0287-9861-CB5D88741125}"/>
              </a:ext>
            </a:extLst>
          </p:cNvPr>
          <p:cNvSpPr txBox="1"/>
          <p:nvPr/>
        </p:nvSpPr>
        <p:spPr>
          <a:xfrm>
            <a:off x="3107802" y="1790083"/>
            <a:ext cx="597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Diseño de mezcla tipo Simplex</a:t>
            </a:r>
          </a:p>
        </p:txBody>
      </p:sp>
      <p:pic>
        <p:nvPicPr>
          <p:cNvPr id="2050" name="Picture 2" descr="Diseño de Experimentos para Mezclas – MDOE | Centro de Ingeniería de la  Calidad">
            <a:extLst>
              <a:ext uri="{FF2B5EF4-FFF2-40B4-BE49-F238E27FC236}">
                <a16:creationId xmlns:a16="http://schemas.microsoft.com/office/drawing/2014/main" id="{CA28307E-C044-3198-E939-F6FE5D79D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7" y="2687965"/>
            <a:ext cx="5495925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64D03F5-45D0-C3B6-7F59-3BF7CC15C065}"/>
              </a:ext>
            </a:extLst>
          </p:cNvPr>
          <p:cNvSpPr txBox="1"/>
          <p:nvPr/>
        </p:nvSpPr>
        <p:spPr>
          <a:xfrm>
            <a:off x="3081823" y="5932533"/>
            <a:ext cx="597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>
                <a:solidFill>
                  <a:schemeClr val="accent5">
                    <a:lumMod val="50000"/>
                  </a:schemeClr>
                </a:solidFill>
                <a:latin typeface="Berlin Sans FB" panose="020E0602020502020306" pitchFamily="34" charset="0"/>
              </a:rPr>
              <a:t>Modulo de rotura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6307B5-1F41-58CE-6EB1-2CDD08221716}"/>
              </a:ext>
            </a:extLst>
          </p:cNvPr>
          <p:cNvSpPr txBox="1"/>
          <p:nvPr/>
        </p:nvSpPr>
        <p:spPr>
          <a:xfrm>
            <a:off x="4376261" y="6476035"/>
            <a:ext cx="3439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Tomado de: https://cicalidad.com/ 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EBB00BE4-3A15-C40B-F5E6-BCBCD4EDA8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716" y="1979105"/>
            <a:ext cx="3212609" cy="3448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1A45D16F-DCA3-307E-B948-A0F5FEA3660C}"/>
              </a:ext>
            </a:extLst>
          </p:cNvPr>
          <p:cNvSpPr txBox="1"/>
          <p:nvPr/>
        </p:nvSpPr>
        <p:spPr>
          <a:xfrm>
            <a:off x="4605785" y="5616783"/>
            <a:ext cx="282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Tomado de: (</a:t>
            </a:r>
            <a:r>
              <a:rPr lang="es-CO" dirty="0" err="1"/>
              <a:t>Netzsch</a:t>
            </a:r>
            <a:r>
              <a:rPr lang="es-CO" dirty="0"/>
              <a:t>, 2017) 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D089C798-4E20-D493-1CD8-86B4EC963E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6437" r="96192">
                        <a14:foregroundMark x1="6437" y1="27578" x2="7797" y2="31797"/>
                        <a14:foregroundMark x1="91024" y1="49297" x2="92656" y2="53750"/>
                        <a14:foregroundMark x1="96192" y1="54219" x2="96192" y2="542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5" y="1662622"/>
            <a:ext cx="4147809" cy="4813413"/>
          </a:xfrm>
          <a:prstGeom prst="rect">
            <a:avLst/>
          </a:prstGeom>
        </p:spPr>
      </p:pic>
      <p:pic>
        <p:nvPicPr>
          <p:cNvPr id="55" name="Imagen 54" descr="Imagen que contiene interior, tabla, pequeño, sostener&#10;&#10;Descripción generada automáticamente">
            <a:extLst>
              <a:ext uri="{FF2B5EF4-FFF2-40B4-BE49-F238E27FC236}">
                <a16:creationId xmlns:a16="http://schemas.microsoft.com/office/drawing/2014/main" id="{676CBCEB-725F-31F5-533A-209E885D9A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8778" r="90000">
                        <a14:foregroundMark x1="8778" y1="52063" x2="8778" y2="52063"/>
                        <a14:foregroundMark x1="61889" y1="57438" x2="67222" y2="49625"/>
                        <a14:foregroundMark x1="67222" y1="49625" x2="67222" y2="49375"/>
                        <a14:foregroundMark x1="68222" y1="45813" x2="70000" y2="40438"/>
                        <a14:foregroundMark x1="34444" y1="56875" x2="10111" y2="53563"/>
                        <a14:backgroundMark x1="36000" y1="61875" x2="67000" y2="63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793" y="640328"/>
            <a:ext cx="3857625" cy="6858000"/>
          </a:xfrm>
          <a:prstGeom prst="rect">
            <a:avLst/>
          </a:prstGeom>
        </p:spPr>
      </p:pic>
      <p:pic>
        <p:nvPicPr>
          <p:cNvPr id="57" name="Imagen 56" descr="Imagen que contiene alimentos, hombre&#10;&#10;Descripción generada automáticamente">
            <a:extLst>
              <a:ext uri="{FF2B5EF4-FFF2-40B4-BE49-F238E27FC236}">
                <a16:creationId xmlns:a16="http://schemas.microsoft.com/office/drawing/2014/main" id="{50B6F381-BFA9-EC64-A6BF-4DE85A29033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7" t="41086" r="16958" b="16238"/>
          <a:stretch/>
        </p:blipFill>
        <p:spPr>
          <a:xfrm>
            <a:off x="9242777" y="2249121"/>
            <a:ext cx="2585942" cy="2926712"/>
          </a:xfrm>
          <a:prstGeom prst="rect">
            <a:avLst/>
          </a:prstGeom>
        </p:spPr>
      </p:pic>
      <p:pic>
        <p:nvPicPr>
          <p:cNvPr id="59" name="Imagen 58" descr="Imagen que contiene chocolate, pastel, tabla, café&#10;&#10;Descripción generada automáticamente">
            <a:extLst>
              <a:ext uri="{FF2B5EF4-FFF2-40B4-BE49-F238E27FC236}">
                <a16:creationId xmlns:a16="http://schemas.microsoft.com/office/drawing/2014/main" id="{EDA2A07F-B12D-F821-E6AC-906866A784A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627" y="1890193"/>
            <a:ext cx="4293237" cy="4283175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A998D31B-579F-2483-A945-1EBD9C9790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0035" y="1805651"/>
            <a:ext cx="7151929" cy="410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4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9" grpId="0"/>
      <p:bldP spid="49" grpId="1"/>
      <p:bldP spid="6" grpId="0"/>
      <p:bldP spid="6" grpId="1"/>
      <p:bldP spid="52" grpId="0"/>
      <p:bldP spid="52" grpId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5235</TotalTime>
  <Words>890</Words>
  <Application>Microsoft Office PowerPoint</Application>
  <PresentationFormat>Panorámica</PresentationFormat>
  <Paragraphs>117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3" baseType="lpstr">
      <vt:lpstr>Arial</vt:lpstr>
      <vt:lpstr>Berlin Sans FB</vt:lpstr>
      <vt:lpstr>Berlin Sans FB Demi</vt:lpstr>
      <vt:lpstr>Calibri</vt:lpstr>
      <vt:lpstr>Calibri Light</vt:lpstr>
      <vt:lpstr>Harrington</vt:lpstr>
      <vt:lpstr>Pompiere </vt:lpstr>
      <vt:lpstr>Script MT Bold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Nelly Vanessa Caro Lopera</dc:creator>
  <cp:lastModifiedBy>kalil toncel cardona</cp:lastModifiedBy>
  <cp:revision>23</cp:revision>
  <dcterms:created xsi:type="dcterms:W3CDTF">2022-06-14T18:17:42Z</dcterms:created>
  <dcterms:modified xsi:type="dcterms:W3CDTF">2022-07-08T12:50:47Z</dcterms:modified>
</cp:coreProperties>
</file>